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16"/>
  </p:notesMasterIdLst>
  <p:sldIdLst>
    <p:sldId id="256" r:id="rId2"/>
    <p:sldId id="257" r:id="rId3"/>
    <p:sldId id="643" r:id="rId4"/>
    <p:sldId id="644" r:id="rId5"/>
    <p:sldId id="590" r:id="rId6"/>
    <p:sldId id="645" r:id="rId7"/>
    <p:sldId id="646" r:id="rId8"/>
    <p:sldId id="648" r:id="rId9"/>
    <p:sldId id="259" r:id="rId10"/>
    <p:sldId id="260" r:id="rId11"/>
    <p:sldId id="654" r:id="rId12"/>
    <p:sldId id="653" r:id="rId13"/>
    <p:sldId id="261" r:id="rId14"/>
    <p:sldId id="26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11E7C4-657C-4AD7-921B-F78951397FE2}" type="datetimeFigureOut">
              <a:rPr lang="en-US" smtClean="0"/>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1AB8C-3283-436C-B832-70F26F5C32B0}" type="slidenum">
              <a:rPr lang="en-US" smtClean="0"/>
              <a:t>‹#›</a:t>
            </a:fld>
            <a:endParaRPr lang="en-US"/>
          </a:p>
        </p:txBody>
      </p:sp>
    </p:spTree>
    <p:extLst>
      <p:ext uri="{BB962C8B-B14F-4D97-AF65-F5344CB8AC3E}">
        <p14:creationId xmlns:p14="http://schemas.microsoft.com/office/powerpoint/2010/main" val="3864585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769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089708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462861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3577264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898F52-2787-4BA2-BBBC-9395E9F86D50}" type="datetimeFigureOut">
              <a:rPr lang="en-US" smtClean="0"/>
              <a:t>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585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898F52-2787-4BA2-BBBC-9395E9F86D50}"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38993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898F52-2787-4BA2-BBBC-9395E9F86D50}" type="datetimeFigureOut">
              <a:rPr lang="en-US" smtClean="0"/>
              <a:t>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93637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898F52-2787-4BA2-BBBC-9395E9F86D50}" type="datetimeFigureOut">
              <a:rPr lang="en-US" smtClean="0"/>
              <a:t>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16982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5898F52-2787-4BA2-BBBC-9395E9F86D50}" type="datetimeFigureOut">
              <a:rPr lang="en-US" smtClean="0"/>
              <a:t>1/17/2023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387717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5898F52-2787-4BA2-BBBC-9395E9F86D50}" type="datetimeFigureOut">
              <a:rPr lang="en-US" smtClean="0"/>
              <a:t>1/17/2023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C8B8A27-DF03-4546-BA93-21C967D57E5C}" type="slidenum">
              <a:rPr lang="en-US" smtClean="0"/>
              <a:t>‹#›</a:t>
            </a:fld>
            <a:endParaRPr lang="en-US"/>
          </a:p>
        </p:txBody>
      </p:sp>
    </p:spTree>
    <p:extLst>
      <p:ext uri="{BB962C8B-B14F-4D97-AF65-F5344CB8AC3E}">
        <p14:creationId xmlns:p14="http://schemas.microsoft.com/office/powerpoint/2010/main" val="405451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898F52-2787-4BA2-BBBC-9395E9F86D50}" type="datetimeFigureOut">
              <a:rPr lang="en-US" smtClean="0"/>
              <a:t>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2609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5898F52-2787-4BA2-BBBC-9395E9F86D50}" type="datetimeFigureOut">
              <a:rPr lang="en-US" smtClean="0"/>
              <a:pPr/>
              <a:t>1/17/2023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C8B8A27-DF03-4546-BA93-21C967D57E5C}"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949431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quotewit.blogspot.com/2014/01/graduation-quotes.html" TargetMode="External"/><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hyperlink" Target="https://www.tinyurl.com/wavagradpackage"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www.tinyurl.com/wavagrads" TargetMode="External"/><Relationship Id="rId4" Type="http://schemas.openxmlformats.org/officeDocument/2006/relationships/hyperlink" Target="mailto:hchamberlain@wava.or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en/graduation-cap-icon-clipart-vector-2298201/"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schoolstore.jostens.com/collections/washington-virtual-academy-1819775"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hyperlink" Target="https://www.tinyurl.com/wavagrads"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sky, flock&#10;&#10;Description automatically generated">
            <a:extLst>
              <a:ext uri="{FF2B5EF4-FFF2-40B4-BE49-F238E27FC236}">
                <a16:creationId xmlns:a16="http://schemas.microsoft.com/office/drawing/2014/main" id="{22B8FCE4-1D7B-4E18-BF8A-304DEAD9349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32433"/>
          <a:stretch/>
        </p:blipFill>
        <p:spPr>
          <a:xfrm>
            <a:off x="20" y="-333375"/>
            <a:ext cx="12191980" cy="6857990"/>
          </a:xfrm>
          <a:prstGeom prst="rect">
            <a:avLst/>
          </a:prstGeom>
        </p:spPr>
      </p:pic>
      <p:sp>
        <p:nvSpPr>
          <p:cNvPr id="2" name="Title 1">
            <a:extLst>
              <a:ext uri="{FF2B5EF4-FFF2-40B4-BE49-F238E27FC236}">
                <a16:creationId xmlns:a16="http://schemas.microsoft.com/office/drawing/2014/main" id="{BD762D9C-9AE3-42CC-9DB4-88AA6BC8B77F}"/>
              </a:ext>
            </a:extLst>
          </p:cNvPr>
          <p:cNvSpPr>
            <a:spLocks noGrp="1"/>
          </p:cNvSpPr>
          <p:nvPr>
            <p:ph type="ctrTitle"/>
          </p:nvPr>
        </p:nvSpPr>
        <p:spPr>
          <a:xfrm>
            <a:off x="2478808" y="2338822"/>
            <a:ext cx="9119616" cy="3243072"/>
          </a:xfrm>
        </p:spPr>
        <p:txBody>
          <a:bodyPr anchor="b">
            <a:normAutofit/>
          </a:bodyPr>
          <a:lstStyle/>
          <a:p>
            <a:pPr algn="ctr">
              <a:lnSpc>
                <a:spcPct val="90000"/>
              </a:lnSpc>
            </a:pPr>
            <a:r>
              <a:rPr lang="en-US" sz="8800" b="1" dirty="0">
                <a:solidFill>
                  <a:srgbClr val="FFFFFF"/>
                </a:solidFill>
              </a:rPr>
              <a:t>Welcome to WAVA</a:t>
            </a:r>
            <a:br>
              <a:rPr lang="en-US" sz="8800" b="1" dirty="0">
                <a:solidFill>
                  <a:srgbClr val="FFFFFF"/>
                </a:solidFill>
              </a:rPr>
            </a:br>
            <a:r>
              <a:rPr lang="en-US" sz="8800" b="1" dirty="0">
                <a:solidFill>
                  <a:srgbClr val="FFFFFF"/>
                </a:solidFill>
              </a:rPr>
              <a:t>Graduation</a:t>
            </a:r>
          </a:p>
        </p:txBody>
      </p:sp>
      <p:pic>
        <p:nvPicPr>
          <p:cNvPr id="4" name="Picture 3">
            <a:extLst>
              <a:ext uri="{FF2B5EF4-FFF2-40B4-BE49-F238E27FC236}">
                <a16:creationId xmlns:a16="http://schemas.microsoft.com/office/drawing/2014/main" id="{CC315ED1-C0BE-41A6-84D7-55BCC9EB2FAB}"/>
              </a:ext>
            </a:extLst>
          </p:cNvPr>
          <p:cNvPicPr>
            <a:picLocks noChangeAspect="1"/>
          </p:cNvPicPr>
          <p:nvPr/>
        </p:nvPicPr>
        <p:blipFill>
          <a:blip r:embed="rId4">
            <a:alphaModFix amt="9000"/>
          </a:blip>
          <a:stretch>
            <a:fillRect/>
          </a:stretch>
        </p:blipFill>
        <p:spPr>
          <a:xfrm>
            <a:off x="143620" y="4319466"/>
            <a:ext cx="2335188" cy="2038340"/>
          </a:xfrm>
          <a:prstGeom prst="rect">
            <a:avLst/>
          </a:prstGeom>
        </p:spPr>
      </p:pic>
    </p:spTree>
    <p:extLst>
      <p:ext uri="{BB962C8B-B14F-4D97-AF65-F5344CB8AC3E}">
        <p14:creationId xmlns:p14="http://schemas.microsoft.com/office/powerpoint/2010/main" val="1951992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4BB45-59B9-436F-AC76-CB5C315CBB4B}"/>
              </a:ext>
            </a:extLst>
          </p:cNvPr>
          <p:cNvSpPr>
            <a:spLocks noGrp="1"/>
          </p:cNvSpPr>
          <p:nvPr>
            <p:ph type="title"/>
          </p:nvPr>
        </p:nvSpPr>
        <p:spPr/>
        <p:txBody>
          <a:bodyPr/>
          <a:lstStyle/>
          <a:p>
            <a:r>
              <a:rPr lang="en-US" b="1" dirty="0">
                <a:solidFill>
                  <a:schemeClr val="accent1">
                    <a:lumMod val="75000"/>
                  </a:schemeClr>
                </a:solidFill>
              </a:rPr>
              <a:t>Grad Slide Shares</a:t>
            </a:r>
          </a:p>
        </p:txBody>
      </p:sp>
      <p:sp>
        <p:nvSpPr>
          <p:cNvPr id="3" name="Content Placeholder 2">
            <a:extLst>
              <a:ext uri="{FF2B5EF4-FFF2-40B4-BE49-F238E27FC236}">
                <a16:creationId xmlns:a16="http://schemas.microsoft.com/office/drawing/2014/main" id="{BF8774AF-0DAE-4780-9A24-661364C4C906}"/>
              </a:ext>
            </a:extLst>
          </p:cNvPr>
          <p:cNvSpPr>
            <a:spLocks noGrp="1"/>
          </p:cNvSpPr>
          <p:nvPr>
            <p:ph idx="1"/>
          </p:nvPr>
        </p:nvSpPr>
        <p:spPr>
          <a:xfrm>
            <a:off x="1036320" y="1381125"/>
            <a:ext cx="10466070" cy="5056921"/>
          </a:xfrm>
        </p:spPr>
        <p:txBody>
          <a:bodyPr>
            <a:normAutofit/>
          </a:bodyPr>
          <a:lstStyle/>
          <a:p>
            <a:pPr marL="201168" lvl="1" indent="0">
              <a:buNone/>
            </a:pPr>
            <a:endParaRPr lang="en-US" sz="2400" dirty="0">
              <a:solidFill>
                <a:schemeClr val="accent1">
                  <a:lumMod val="75000"/>
                </a:schemeClr>
              </a:solidFill>
            </a:endParaRPr>
          </a:p>
          <a:p>
            <a:pPr marL="201168" lvl="1" indent="0">
              <a:buNone/>
            </a:pPr>
            <a:r>
              <a:rPr lang="en-US" sz="2400" dirty="0">
                <a:solidFill>
                  <a:schemeClr val="accent1">
                    <a:lumMod val="50000"/>
                  </a:schemeClr>
                </a:solidFill>
                <a:latin typeface="Aharoni" panose="02010803020104030203" pitchFamily="2" charset="-79"/>
                <a:cs typeface="Aharoni" panose="02010803020104030203" pitchFamily="2" charset="-79"/>
              </a:rPr>
              <a:t>Grad Slide Shares are due by </a:t>
            </a:r>
            <a:r>
              <a:rPr lang="en-US" sz="2400" b="1" dirty="0">
                <a:solidFill>
                  <a:schemeClr val="accent1">
                    <a:lumMod val="50000"/>
                  </a:schemeClr>
                </a:solidFill>
                <a:latin typeface="Aharoni" panose="02010803020104030203" pitchFamily="2" charset="-79"/>
                <a:cs typeface="Aharoni" panose="02010803020104030203" pitchFamily="2" charset="-79"/>
              </a:rPr>
              <a:t>May 5</a:t>
            </a:r>
            <a:r>
              <a:rPr lang="en-US" sz="2400" b="1" baseline="30000" dirty="0">
                <a:solidFill>
                  <a:schemeClr val="accent1">
                    <a:lumMod val="50000"/>
                  </a:schemeClr>
                </a:solidFill>
                <a:latin typeface="Aharoni" panose="02010803020104030203" pitchFamily="2" charset="-79"/>
                <a:cs typeface="Aharoni" panose="02010803020104030203" pitchFamily="2" charset="-79"/>
              </a:rPr>
              <a:t>th</a:t>
            </a:r>
            <a:r>
              <a:rPr lang="en-US" sz="2400" dirty="0">
                <a:solidFill>
                  <a:schemeClr val="accent1">
                    <a:lumMod val="50000"/>
                  </a:schemeClr>
                </a:solidFill>
                <a:latin typeface="Aharoni" panose="02010803020104030203" pitchFamily="2" charset="-79"/>
                <a:cs typeface="Aharoni" panose="02010803020104030203" pitchFamily="2" charset="-79"/>
              </a:rPr>
              <a:t>.  This will include:</a:t>
            </a:r>
          </a:p>
          <a:p>
            <a:pPr lvl="1">
              <a:buFont typeface="Wingdings" panose="05000000000000000000" pitchFamily="2" charset="2"/>
              <a:buChar char="§"/>
            </a:pPr>
            <a:r>
              <a:rPr lang="en-US" sz="2400" dirty="0">
                <a:solidFill>
                  <a:schemeClr val="accent1">
                    <a:lumMod val="50000"/>
                  </a:schemeClr>
                </a:solidFill>
                <a:latin typeface="Aharoni" panose="02010803020104030203" pitchFamily="2" charset="-79"/>
                <a:cs typeface="Aharoni" panose="02010803020104030203" pitchFamily="2" charset="-79"/>
              </a:rPr>
              <a:t>a photo of you, the graduating student</a:t>
            </a:r>
          </a:p>
          <a:p>
            <a:pPr lvl="1">
              <a:buFont typeface="Wingdings" panose="05000000000000000000" pitchFamily="2" charset="2"/>
              <a:buChar char="§"/>
            </a:pPr>
            <a:r>
              <a:rPr lang="en-US" sz="2400" dirty="0">
                <a:solidFill>
                  <a:schemeClr val="accent1">
                    <a:lumMod val="50000"/>
                  </a:schemeClr>
                </a:solidFill>
                <a:latin typeface="Aharoni" panose="02010803020104030203" pitchFamily="2" charset="-79"/>
                <a:cs typeface="Aharoni" panose="02010803020104030203" pitchFamily="2" charset="-79"/>
              </a:rPr>
              <a:t>what are your after high school plans</a:t>
            </a:r>
          </a:p>
          <a:p>
            <a:pPr lvl="1">
              <a:buFont typeface="Wingdings" panose="05000000000000000000" pitchFamily="2" charset="2"/>
              <a:buChar char="§"/>
            </a:pPr>
            <a:r>
              <a:rPr lang="en-US" sz="2400" dirty="0">
                <a:solidFill>
                  <a:schemeClr val="accent1">
                    <a:lumMod val="50000"/>
                  </a:schemeClr>
                </a:solidFill>
                <a:latin typeface="Aharoni" panose="02010803020104030203" pitchFamily="2" charset="-79"/>
                <a:cs typeface="Aharoni" panose="02010803020104030203" pitchFamily="2" charset="-79"/>
              </a:rPr>
              <a:t>a thank you that you would like to include to family/friends/staff</a:t>
            </a:r>
          </a:p>
          <a:p>
            <a:pPr lvl="1" algn="ctr">
              <a:buFont typeface="Wingdings" panose="05000000000000000000" pitchFamily="2" charset="2"/>
              <a:buChar char="§"/>
            </a:pPr>
            <a:endParaRPr lang="en-US" sz="2400" dirty="0">
              <a:solidFill>
                <a:schemeClr val="accent1">
                  <a:lumMod val="50000"/>
                </a:schemeClr>
              </a:solidFill>
              <a:latin typeface="Aharoni" panose="02010803020104030203" pitchFamily="2" charset="-79"/>
              <a:cs typeface="Aharoni" panose="02010803020104030203" pitchFamily="2" charset="-79"/>
            </a:endParaRPr>
          </a:p>
          <a:p>
            <a:r>
              <a:rPr lang="en-US" dirty="0">
                <a:solidFill>
                  <a:schemeClr val="accent1">
                    <a:lumMod val="50000"/>
                  </a:schemeClr>
                </a:solidFill>
                <a:latin typeface="Aharoni" panose="02010803020104030203" pitchFamily="2" charset="-79"/>
                <a:cs typeface="Aharoni" panose="02010803020104030203" pitchFamily="2" charset="-79"/>
              </a:rPr>
              <a:t>Please add your Graduation Slide or a short video message to the following link to be included in our Graduation Ceremony piece that will play during June 11th</a:t>
            </a:r>
          </a:p>
          <a:p>
            <a:endParaRPr lang="en-US" baseline="30000" dirty="0">
              <a:solidFill>
                <a:schemeClr val="accent1">
                  <a:lumMod val="50000"/>
                </a:schemeClr>
              </a:solidFill>
              <a:latin typeface="Aharoni" panose="02010803020104030203" pitchFamily="2" charset="-79"/>
              <a:cs typeface="Aharoni" panose="02010803020104030203" pitchFamily="2" charset="-79"/>
            </a:endParaRPr>
          </a:p>
          <a:p>
            <a:r>
              <a:rPr lang="en-US" sz="3600" b="1" baseline="30000" dirty="0">
                <a:solidFill>
                  <a:schemeClr val="accent1">
                    <a:lumMod val="50000"/>
                  </a:schemeClr>
                </a:solidFill>
                <a:latin typeface="Aharoni" panose="02010803020104030203" pitchFamily="2" charset="-79"/>
                <a:cs typeface="Aharoni" panose="02010803020104030203" pitchFamily="2" charset="-79"/>
              </a:rPr>
              <a:t>https://share.vidday.com/e/g-u2dk9b</a:t>
            </a:r>
          </a:p>
        </p:txBody>
      </p:sp>
      <p:pic>
        <p:nvPicPr>
          <p:cNvPr id="4" name="Picture 3">
            <a:extLst>
              <a:ext uri="{FF2B5EF4-FFF2-40B4-BE49-F238E27FC236}">
                <a16:creationId xmlns:a16="http://schemas.microsoft.com/office/drawing/2014/main" id="{7A17381C-6550-4207-A78F-3857270D6AA0}"/>
              </a:ext>
            </a:extLst>
          </p:cNvPr>
          <p:cNvPicPr>
            <a:picLocks noChangeAspect="1"/>
          </p:cNvPicPr>
          <p:nvPr/>
        </p:nvPicPr>
        <p:blipFill>
          <a:blip r:embed="rId2"/>
          <a:stretch>
            <a:fillRect/>
          </a:stretch>
        </p:blipFill>
        <p:spPr>
          <a:xfrm>
            <a:off x="234683" y="28683"/>
            <a:ext cx="1282724" cy="983298"/>
          </a:xfrm>
          <a:prstGeom prst="rect">
            <a:avLst/>
          </a:prstGeom>
        </p:spPr>
      </p:pic>
    </p:spTree>
    <p:extLst>
      <p:ext uri="{BB962C8B-B14F-4D97-AF65-F5344CB8AC3E}">
        <p14:creationId xmlns:p14="http://schemas.microsoft.com/office/powerpoint/2010/main" val="74390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A1D62-871F-4386-AD59-74407DD154A1}"/>
              </a:ext>
            </a:extLst>
          </p:cNvPr>
          <p:cNvSpPr>
            <a:spLocks noGrp="1"/>
          </p:cNvSpPr>
          <p:nvPr>
            <p:ph type="title"/>
          </p:nvPr>
        </p:nvSpPr>
        <p:spPr>
          <a:xfrm>
            <a:off x="928924" y="67528"/>
            <a:ext cx="10058400" cy="1450757"/>
          </a:xfrm>
        </p:spPr>
        <p:txBody>
          <a:bodyPr/>
          <a:lstStyle/>
          <a:p>
            <a:r>
              <a:rPr lang="en-US" b="1" dirty="0">
                <a:solidFill>
                  <a:schemeClr val="accent5">
                    <a:lumMod val="50000"/>
                  </a:schemeClr>
                </a:solidFill>
              </a:rPr>
              <a:t>Grad Slide Sample:</a:t>
            </a:r>
            <a:br>
              <a:rPr lang="en-US" dirty="0"/>
            </a:br>
            <a:endParaRPr lang="en-US" dirty="0"/>
          </a:p>
        </p:txBody>
      </p:sp>
      <p:pic>
        <p:nvPicPr>
          <p:cNvPr id="5" name="Content Placeholder 4" descr="A picture containing text&#10;&#10;Description automatically generated">
            <a:extLst>
              <a:ext uri="{FF2B5EF4-FFF2-40B4-BE49-F238E27FC236}">
                <a16:creationId xmlns:a16="http://schemas.microsoft.com/office/drawing/2014/main" id="{7FB30D18-F43B-4EDF-A2A5-C9ADD8E348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883" y="914400"/>
            <a:ext cx="10273193" cy="5320644"/>
          </a:xfrm>
        </p:spPr>
      </p:pic>
    </p:spTree>
    <p:extLst>
      <p:ext uri="{BB962C8B-B14F-4D97-AF65-F5344CB8AC3E}">
        <p14:creationId xmlns:p14="http://schemas.microsoft.com/office/powerpoint/2010/main" val="3735801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578F2-71A0-4ACA-A06E-BF127ED37894}"/>
              </a:ext>
            </a:extLst>
          </p:cNvPr>
          <p:cNvSpPr>
            <a:spLocks noGrp="1"/>
          </p:cNvSpPr>
          <p:nvPr>
            <p:ph type="title"/>
          </p:nvPr>
        </p:nvSpPr>
        <p:spPr/>
        <p:txBody>
          <a:bodyPr/>
          <a:lstStyle/>
          <a:p>
            <a:pPr algn="ctr"/>
            <a:r>
              <a:rPr lang="en-US" b="1" dirty="0"/>
              <a:t>WAVA Class of 2023 Student:</a:t>
            </a:r>
            <a:br>
              <a:rPr lang="en-US" b="1" dirty="0"/>
            </a:br>
            <a:r>
              <a:rPr lang="en-US" b="1" dirty="0"/>
              <a:t>‘Name’</a:t>
            </a:r>
          </a:p>
        </p:txBody>
      </p:sp>
      <p:sp>
        <p:nvSpPr>
          <p:cNvPr id="3" name="Content Placeholder 2">
            <a:extLst>
              <a:ext uri="{FF2B5EF4-FFF2-40B4-BE49-F238E27FC236}">
                <a16:creationId xmlns:a16="http://schemas.microsoft.com/office/drawing/2014/main" id="{9DACE275-C566-4A82-81AD-C79C011D3DCE}"/>
              </a:ext>
            </a:extLst>
          </p:cNvPr>
          <p:cNvSpPr>
            <a:spLocks noGrp="1"/>
          </p:cNvSpPr>
          <p:nvPr>
            <p:ph idx="1"/>
          </p:nvPr>
        </p:nvSpPr>
        <p:spPr>
          <a:xfrm>
            <a:off x="6645824" y="2227474"/>
            <a:ext cx="5427807" cy="4023360"/>
          </a:xfrm>
        </p:spPr>
        <p:txBody>
          <a:bodyPr/>
          <a:lstStyle/>
          <a:p>
            <a:pPr marL="0" indent="0">
              <a:buNone/>
            </a:pPr>
            <a:r>
              <a:rPr lang="en-US" sz="3200" dirty="0"/>
              <a:t>My name is:</a:t>
            </a:r>
          </a:p>
          <a:p>
            <a:pPr marL="0" indent="0">
              <a:buNone/>
            </a:pPr>
            <a:r>
              <a:rPr lang="en-US" sz="3200" dirty="0"/>
              <a:t>I’ve been at WAV for ____ years</a:t>
            </a:r>
          </a:p>
          <a:p>
            <a:pPr marL="0" indent="0">
              <a:buNone/>
            </a:pPr>
            <a:r>
              <a:rPr lang="en-US" sz="3200" dirty="0"/>
              <a:t>I’m from:</a:t>
            </a:r>
          </a:p>
          <a:p>
            <a:pPr marL="0" indent="0">
              <a:buNone/>
            </a:pPr>
            <a:r>
              <a:rPr lang="en-US" sz="3200" dirty="0"/>
              <a:t>My plans after graduation are:</a:t>
            </a:r>
          </a:p>
          <a:p>
            <a:pPr marL="0" indent="0">
              <a:buNone/>
            </a:pPr>
            <a:r>
              <a:rPr lang="en-US" sz="3200" dirty="0"/>
              <a:t>I am thankful for:</a:t>
            </a:r>
          </a:p>
          <a:p>
            <a:pPr marL="0" indent="0">
              <a:buNone/>
            </a:pPr>
            <a:endParaRPr lang="en-US" dirty="0"/>
          </a:p>
        </p:txBody>
      </p:sp>
      <p:pic>
        <p:nvPicPr>
          <p:cNvPr id="4" name="Picture 3">
            <a:extLst>
              <a:ext uri="{FF2B5EF4-FFF2-40B4-BE49-F238E27FC236}">
                <a16:creationId xmlns:a16="http://schemas.microsoft.com/office/drawing/2014/main" id="{14CA7E86-A307-4CD5-B6BB-BB777BDF3FD0}"/>
              </a:ext>
            </a:extLst>
          </p:cNvPr>
          <p:cNvPicPr>
            <a:picLocks noChangeAspect="1"/>
          </p:cNvPicPr>
          <p:nvPr/>
        </p:nvPicPr>
        <p:blipFill>
          <a:blip r:embed="rId2"/>
          <a:stretch>
            <a:fillRect/>
          </a:stretch>
        </p:blipFill>
        <p:spPr>
          <a:xfrm>
            <a:off x="139231" y="253622"/>
            <a:ext cx="1794177" cy="1375363"/>
          </a:xfrm>
          <a:prstGeom prst="rect">
            <a:avLst/>
          </a:prstGeom>
        </p:spPr>
      </p:pic>
      <p:pic>
        <p:nvPicPr>
          <p:cNvPr id="5" name="Graphic 4" descr="Graduation Cap">
            <a:extLst>
              <a:ext uri="{FF2B5EF4-FFF2-40B4-BE49-F238E27FC236}">
                <a16:creationId xmlns:a16="http://schemas.microsoft.com/office/drawing/2014/main" id="{B4E6286F-E161-4FA4-B894-37D77B8680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778" y="1356834"/>
            <a:ext cx="3320249" cy="4713585"/>
          </a:xfrm>
          <a:prstGeom prst="rect">
            <a:avLst/>
          </a:prstGeom>
        </p:spPr>
      </p:pic>
      <p:sp>
        <p:nvSpPr>
          <p:cNvPr id="6" name="TextBox 5">
            <a:extLst>
              <a:ext uri="{FF2B5EF4-FFF2-40B4-BE49-F238E27FC236}">
                <a16:creationId xmlns:a16="http://schemas.microsoft.com/office/drawing/2014/main" id="{C63D5B14-5F5D-4CBC-8768-B2530A6B931A}"/>
              </a:ext>
            </a:extLst>
          </p:cNvPr>
          <p:cNvSpPr txBox="1"/>
          <p:nvPr/>
        </p:nvSpPr>
        <p:spPr>
          <a:xfrm>
            <a:off x="4045851" y="3195153"/>
            <a:ext cx="1500326" cy="646331"/>
          </a:xfrm>
          <a:prstGeom prst="rect">
            <a:avLst/>
          </a:prstGeom>
          <a:noFill/>
        </p:spPr>
        <p:txBody>
          <a:bodyPr wrap="square" rtlCol="0">
            <a:spAutoFit/>
          </a:bodyPr>
          <a:lstStyle/>
          <a:p>
            <a:pPr algn="ctr"/>
            <a:r>
              <a:rPr lang="en-US" dirty="0"/>
              <a:t>Headshot of Photo Here</a:t>
            </a:r>
          </a:p>
        </p:txBody>
      </p:sp>
      <p:sp>
        <p:nvSpPr>
          <p:cNvPr id="7" name="TextBox 6">
            <a:extLst>
              <a:ext uri="{FF2B5EF4-FFF2-40B4-BE49-F238E27FC236}">
                <a16:creationId xmlns:a16="http://schemas.microsoft.com/office/drawing/2014/main" id="{9BBA5B49-537C-4F1E-8F57-9318E4781749}"/>
              </a:ext>
            </a:extLst>
          </p:cNvPr>
          <p:cNvSpPr txBox="1"/>
          <p:nvPr/>
        </p:nvSpPr>
        <p:spPr>
          <a:xfrm>
            <a:off x="415194" y="47750"/>
            <a:ext cx="1964810" cy="369332"/>
          </a:xfrm>
          <a:prstGeom prst="rect">
            <a:avLst/>
          </a:prstGeom>
          <a:noFill/>
        </p:spPr>
        <p:txBody>
          <a:bodyPr wrap="square" rtlCol="0">
            <a:spAutoFit/>
          </a:bodyPr>
          <a:lstStyle/>
          <a:p>
            <a:r>
              <a:rPr lang="en-US" b="1" dirty="0">
                <a:solidFill>
                  <a:srgbClr val="FF0000"/>
                </a:solidFill>
              </a:rPr>
              <a:t>Sample Grad Slide</a:t>
            </a:r>
          </a:p>
        </p:txBody>
      </p:sp>
    </p:spTree>
    <p:extLst>
      <p:ext uri="{BB962C8B-B14F-4D97-AF65-F5344CB8AC3E}">
        <p14:creationId xmlns:p14="http://schemas.microsoft.com/office/powerpoint/2010/main" val="503170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36045-0AD1-4696-A12E-2A0BD4E314EC}"/>
              </a:ext>
            </a:extLst>
          </p:cNvPr>
          <p:cNvSpPr>
            <a:spLocks noGrp="1"/>
          </p:cNvSpPr>
          <p:nvPr>
            <p:ph type="title"/>
          </p:nvPr>
        </p:nvSpPr>
        <p:spPr>
          <a:xfrm>
            <a:off x="1066800" y="783753"/>
            <a:ext cx="10058400" cy="1450757"/>
          </a:xfrm>
        </p:spPr>
        <p:txBody>
          <a:bodyPr/>
          <a:lstStyle/>
          <a:p>
            <a:r>
              <a:rPr lang="en-US" b="1" dirty="0">
                <a:solidFill>
                  <a:schemeClr val="accent1">
                    <a:lumMod val="75000"/>
                  </a:schemeClr>
                </a:solidFill>
              </a:rPr>
              <a:t>What to expect Graduation Week?  </a:t>
            </a:r>
            <a:br>
              <a:rPr lang="en-US" dirty="0">
                <a:solidFill>
                  <a:schemeClr val="accent1">
                    <a:lumMod val="75000"/>
                  </a:schemeClr>
                </a:solidFill>
              </a:rPr>
            </a:br>
            <a:endParaRPr lang="en-US" dirty="0"/>
          </a:p>
        </p:txBody>
      </p:sp>
      <p:sp>
        <p:nvSpPr>
          <p:cNvPr id="3" name="Content Placeholder 2">
            <a:extLst>
              <a:ext uri="{FF2B5EF4-FFF2-40B4-BE49-F238E27FC236}">
                <a16:creationId xmlns:a16="http://schemas.microsoft.com/office/drawing/2014/main" id="{4DDEE453-DE07-48A3-A26C-EDE6FA9FEA55}"/>
              </a:ext>
            </a:extLst>
          </p:cNvPr>
          <p:cNvSpPr>
            <a:spLocks noGrp="1"/>
          </p:cNvSpPr>
          <p:nvPr>
            <p:ph idx="1"/>
          </p:nvPr>
        </p:nvSpPr>
        <p:spPr>
          <a:xfrm>
            <a:off x="1451203" y="1965202"/>
            <a:ext cx="8766995" cy="4381445"/>
          </a:xfrm>
        </p:spPr>
        <p:txBody>
          <a:bodyPr>
            <a:normAutofit/>
          </a:bodyPr>
          <a:lstStyle/>
          <a:p>
            <a:pPr>
              <a:buFont typeface="Wingdings" panose="05000000000000000000" pitchFamily="2" charset="2"/>
              <a:buChar char="§"/>
            </a:pPr>
            <a:r>
              <a:rPr lang="en-US" sz="2800" dirty="0">
                <a:solidFill>
                  <a:schemeClr val="accent1">
                    <a:lumMod val="75000"/>
                  </a:schemeClr>
                </a:solidFill>
              </a:rPr>
              <a:t>WAVA will be highlighting and celebrating Seniors all week June 5</a:t>
            </a:r>
            <a:r>
              <a:rPr lang="en-US" sz="2800" baseline="30000" dirty="0">
                <a:solidFill>
                  <a:schemeClr val="accent1">
                    <a:lumMod val="75000"/>
                  </a:schemeClr>
                </a:solidFill>
              </a:rPr>
              <a:t>th</a:t>
            </a:r>
            <a:r>
              <a:rPr lang="en-US" sz="2800" dirty="0">
                <a:solidFill>
                  <a:schemeClr val="accent1">
                    <a:lumMod val="75000"/>
                  </a:schemeClr>
                </a:solidFill>
              </a:rPr>
              <a:t> to 9</a:t>
            </a:r>
            <a:r>
              <a:rPr lang="en-US" sz="2800" baseline="30000" dirty="0">
                <a:solidFill>
                  <a:schemeClr val="accent1">
                    <a:lumMod val="75000"/>
                  </a:schemeClr>
                </a:solidFill>
              </a:rPr>
              <a:t>th</a:t>
            </a:r>
            <a:r>
              <a:rPr lang="en-US" sz="2800" dirty="0">
                <a:solidFill>
                  <a:schemeClr val="accent1">
                    <a:lumMod val="75000"/>
                  </a:schemeClr>
                </a:solidFill>
              </a:rPr>
              <a:t>, with school wide photo shares, student highlights and spirit days</a:t>
            </a:r>
          </a:p>
          <a:p>
            <a:pPr>
              <a:buFont typeface="Wingdings" panose="05000000000000000000" pitchFamily="2" charset="2"/>
              <a:buChar char="§"/>
            </a:pPr>
            <a:r>
              <a:rPr lang="en-US" sz="2800" dirty="0">
                <a:solidFill>
                  <a:schemeClr val="accent1">
                    <a:lumMod val="75000"/>
                  </a:schemeClr>
                </a:solidFill>
              </a:rPr>
              <a:t>On June 11</a:t>
            </a:r>
            <a:r>
              <a:rPr lang="en-US" sz="2800" baseline="30000" dirty="0">
                <a:solidFill>
                  <a:schemeClr val="accent1">
                    <a:lumMod val="75000"/>
                  </a:schemeClr>
                </a:solidFill>
              </a:rPr>
              <a:t>th</a:t>
            </a:r>
            <a:r>
              <a:rPr lang="en-US" sz="2800" dirty="0">
                <a:solidFill>
                  <a:schemeClr val="accent1">
                    <a:lumMod val="75000"/>
                  </a:schemeClr>
                </a:solidFill>
              </a:rPr>
              <a:t> plan to attend our WAVA Grad Ceremony, 1pm at Tacoma Convention Center</a:t>
            </a:r>
          </a:p>
          <a:p>
            <a:pPr>
              <a:buFont typeface="Wingdings" panose="05000000000000000000" pitchFamily="2" charset="2"/>
              <a:buChar char="§"/>
            </a:pPr>
            <a:r>
              <a:rPr lang="en-US" sz="2800" dirty="0">
                <a:solidFill>
                  <a:schemeClr val="accent1">
                    <a:lumMod val="75000"/>
                  </a:schemeClr>
                </a:solidFill>
              </a:rPr>
              <a:t>June 12</a:t>
            </a:r>
            <a:r>
              <a:rPr lang="en-US" sz="2800" baseline="30000" dirty="0">
                <a:solidFill>
                  <a:schemeClr val="accent1">
                    <a:lumMod val="75000"/>
                  </a:schemeClr>
                </a:solidFill>
              </a:rPr>
              <a:t>th</a:t>
            </a:r>
            <a:r>
              <a:rPr lang="en-US" sz="2800" dirty="0">
                <a:solidFill>
                  <a:schemeClr val="accent1">
                    <a:lumMod val="75000"/>
                  </a:schemeClr>
                </a:solidFill>
              </a:rPr>
              <a:t> WAVA will honor our graduation class with an all-school video share to celebrate and share your Graduation Celebration with our school.  </a:t>
            </a:r>
          </a:p>
          <a:p>
            <a:pPr>
              <a:buFont typeface="Wingdings" panose="05000000000000000000" pitchFamily="2" charset="2"/>
              <a:buChar char="§"/>
            </a:pPr>
            <a:r>
              <a:rPr lang="en-US" sz="2800" dirty="0">
                <a:solidFill>
                  <a:schemeClr val="accent1">
                    <a:lumMod val="75000"/>
                  </a:schemeClr>
                </a:solidFill>
              </a:rPr>
              <a:t>Follow WAVA on FB, YT, Insta and the LC Community</a:t>
            </a:r>
          </a:p>
          <a:p>
            <a:endParaRPr lang="en-US" dirty="0"/>
          </a:p>
        </p:txBody>
      </p:sp>
      <p:pic>
        <p:nvPicPr>
          <p:cNvPr id="4" name="Picture 3">
            <a:extLst>
              <a:ext uri="{FF2B5EF4-FFF2-40B4-BE49-F238E27FC236}">
                <a16:creationId xmlns:a16="http://schemas.microsoft.com/office/drawing/2014/main" id="{45A3EB60-47CB-4C85-A962-E92F320F8F95}"/>
              </a:ext>
            </a:extLst>
          </p:cNvPr>
          <p:cNvPicPr>
            <a:picLocks noChangeAspect="1"/>
          </p:cNvPicPr>
          <p:nvPr/>
        </p:nvPicPr>
        <p:blipFill>
          <a:blip r:embed="rId2"/>
          <a:stretch>
            <a:fillRect/>
          </a:stretch>
        </p:blipFill>
        <p:spPr>
          <a:xfrm>
            <a:off x="234683" y="28683"/>
            <a:ext cx="1282724" cy="983298"/>
          </a:xfrm>
          <a:prstGeom prst="rect">
            <a:avLst/>
          </a:prstGeom>
        </p:spPr>
      </p:pic>
    </p:spTree>
    <p:extLst>
      <p:ext uri="{BB962C8B-B14F-4D97-AF65-F5344CB8AC3E}">
        <p14:creationId xmlns:p14="http://schemas.microsoft.com/office/powerpoint/2010/main" val="2552964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2C0B2E1-0268-42EC-ABD3-94F81A05B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7D2256B4-48EA-40FC-BBC0-AA1EE6E00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3D44BCCA-102D-4A9D-B1E4-2450CAF0B0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88952" cy="4970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4C3AE97-7CD8-4A4B-B218-272444CE6A3D}"/>
              </a:ext>
            </a:extLst>
          </p:cNvPr>
          <p:cNvSpPr>
            <a:spLocks noGrp="1"/>
          </p:cNvSpPr>
          <p:nvPr>
            <p:ph type="title"/>
          </p:nvPr>
        </p:nvSpPr>
        <p:spPr>
          <a:xfrm>
            <a:off x="382905" y="701755"/>
            <a:ext cx="10058400" cy="3892168"/>
          </a:xfrm>
        </p:spPr>
        <p:txBody>
          <a:bodyPr vert="horz" lIns="91440" tIns="45720" rIns="91440" bIns="45720" rtlCol="0" anchor="b">
            <a:normAutofit/>
          </a:bodyPr>
          <a:lstStyle/>
          <a:p>
            <a:r>
              <a:rPr lang="en-US" sz="8000" b="1" dirty="0">
                <a:solidFill>
                  <a:srgbClr val="FFFFFF"/>
                </a:solidFill>
              </a:rPr>
              <a:t>Thank you!</a:t>
            </a:r>
          </a:p>
        </p:txBody>
      </p:sp>
      <p:sp>
        <p:nvSpPr>
          <p:cNvPr id="3" name="Content Placeholder 2">
            <a:extLst>
              <a:ext uri="{FF2B5EF4-FFF2-40B4-BE49-F238E27FC236}">
                <a16:creationId xmlns:a16="http://schemas.microsoft.com/office/drawing/2014/main" id="{2604C1EC-57B3-4092-9343-1593A2950F52}"/>
              </a:ext>
            </a:extLst>
          </p:cNvPr>
          <p:cNvSpPr>
            <a:spLocks noGrp="1"/>
          </p:cNvSpPr>
          <p:nvPr>
            <p:ph idx="1"/>
          </p:nvPr>
        </p:nvSpPr>
        <p:spPr>
          <a:xfrm>
            <a:off x="807607" y="5317823"/>
            <a:ext cx="10987517" cy="1143000"/>
          </a:xfrm>
        </p:spPr>
        <p:txBody>
          <a:bodyPr vert="horz" lIns="91440" tIns="45720" rIns="91440" bIns="45720" rtlCol="0">
            <a:normAutofit/>
          </a:bodyPr>
          <a:lstStyle/>
          <a:p>
            <a:pPr marL="0" indent="0">
              <a:buNone/>
            </a:pPr>
            <a:endParaRPr lang="en-US" sz="2400" b="1" cap="all" spc="200" dirty="0">
              <a:solidFill>
                <a:srgbClr val="FFFFFF"/>
              </a:solidFill>
              <a:latin typeface="+mj-lt"/>
            </a:endParaRPr>
          </a:p>
        </p:txBody>
      </p:sp>
    </p:spTree>
    <p:extLst>
      <p:ext uri="{BB962C8B-B14F-4D97-AF65-F5344CB8AC3E}">
        <p14:creationId xmlns:p14="http://schemas.microsoft.com/office/powerpoint/2010/main" val="321425388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500F72-EA4D-4E36-A88D-479A72BD551C}"/>
              </a:ext>
            </a:extLst>
          </p:cNvPr>
          <p:cNvSpPr>
            <a:spLocks noGrp="1"/>
          </p:cNvSpPr>
          <p:nvPr>
            <p:ph type="title"/>
          </p:nvPr>
        </p:nvSpPr>
        <p:spPr>
          <a:xfrm>
            <a:off x="4808872" y="575089"/>
            <a:ext cx="6749129" cy="3924025"/>
          </a:xfrm>
        </p:spPr>
        <p:txBody>
          <a:bodyPr vert="horz" lIns="91440" tIns="45720" rIns="91440" bIns="45720" rtlCol="0" anchor="b">
            <a:normAutofit fontScale="90000"/>
          </a:bodyPr>
          <a:lstStyle/>
          <a:p>
            <a:pPr algn="ctr"/>
            <a:r>
              <a:rPr lang="en-US" sz="7400" b="1" dirty="0">
                <a:solidFill>
                  <a:schemeClr val="accent1">
                    <a:lumMod val="75000"/>
                  </a:schemeClr>
                </a:solidFill>
              </a:rPr>
              <a:t>Congratulations Graduating Students</a:t>
            </a:r>
            <a:br>
              <a:rPr lang="en-US" sz="7400" b="1" dirty="0">
                <a:solidFill>
                  <a:schemeClr val="accent1">
                    <a:lumMod val="75000"/>
                  </a:schemeClr>
                </a:solidFill>
              </a:rPr>
            </a:br>
            <a:r>
              <a:rPr lang="en-US" sz="7400" b="1" dirty="0">
                <a:solidFill>
                  <a:schemeClr val="accent1">
                    <a:lumMod val="75000"/>
                  </a:schemeClr>
                </a:solidFill>
              </a:rPr>
              <a:t>Class of 2023</a:t>
            </a:r>
          </a:p>
        </p:txBody>
      </p:sp>
      <p:pic>
        <p:nvPicPr>
          <p:cNvPr id="4" name="Picture 3">
            <a:extLst>
              <a:ext uri="{FF2B5EF4-FFF2-40B4-BE49-F238E27FC236}">
                <a16:creationId xmlns:a16="http://schemas.microsoft.com/office/drawing/2014/main" id="{270B8F05-D42F-4ADA-B1D1-BEAB58FD3751}"/>
              </a:ext>
            </a:extLst>
          </p:cNvPr>
          <p:cNvPicPr>
            <a:picLocks noChangeAspect="1"/>
          </p:cNvPicPr>
          <p:nvPr/>
        </p:nvPicPr>
        <p:blipFill>
          <a:blip r:embed="rId2"/>
          <a:stretch>
            <a:fillRect/>
          </a:stretch>
        </p:blipFill>
        <p:spPr>
          <a:xfrm>
            <a:off x="633999" y="1630541"/>
            <a:ext cx="4001315" cy="3067290"/>
          </a:xfrm>
          <a:prstGeom prst="rect">
            <a:avLst/>
          </a:prstGeom>
        </p:spPr>
      </p:pic>
      <p:cxnSp>
        <p:nvCxnSpPr>
          <p:cNvPr id="38" name="Straight Connector 37">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41">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3C46AC2A-5709-4527-8E50-15282DDC7AF2}"/>
              </a:ext>
            </a:extLst>
          </p:cNvPr>
          <p:cNvSpPr txBox="1"/>
          <p:nvPr/>
        </p:nvSpPr>
        <p:spPr>
          <a:xfrm>
            <a:off x="4710801" y="4526229"/>
            <a:ext cx="7108646" cy="1815882"/>
          </a:xfrm>
          <a:prstGeom prst="rect">
            <a:avLst/>
          </a:prstGeom>
          <a:noFill/>
        </p:spPr>
        <p:txBody>
          <a:bodyPr wrap="square" rtlCol="0">
            <a:spAutoFit/>
          </a:bodyPr>
          <a:lstStyle/>
          <a:p>
            <a:pPr algn="ctr"/>
            <a:r>
              <a:rPr lang="en-US" sz="2800" dirty="0">
                <a:solidFill>
                  <a:schemeClr val="accent1">
                    <a:lumMod val="75000"/>
                  </a:schemeClr>
                </a:solidFill>
              </a:rPr>
              <a:t>We are so proud of you and your accomplishments, and we look forward to celebrating you as you graduate High School and move forward to your next adventure.  </a:t>
            </a:r>
          </a:p>
        </p:txBody>
      </p:sp>
      <mc:AlternateContent xmlns:mc="http://schemas.openxmlformats.org/markup-compatibility/2006">
        <mc:Choice xmlns:am3d="http://schemas.microsoft.com/office/drawing/2017/model3d" Requires="am3d">
          <p:graphicFrame>
            <p:nvGraphicFramePr>
              <p:cNvPr id="12" name="Content Placeholder 3" descr="Graduation cap">
                <a:extLst>
                  <a:ext uri="{FF2B5EF4-FFF2-40B4-BE49-F238E27FC236}">
                    <a16:creationId xmlns:a16="http://schemas.microsoft.com/office/drawing/2014/main" id="{0FED3E6C-8853-447C-BF5B-6FE2DC520735}"/>
                  </a:ext>
                </a:extLst>
              </p:cNvPr>
              <p:cNvGraphicFramePr>
                <a:graphicFrameLocks noGrp="1" noChangeAspect="1"/>
              </p:cNvGraphicFramePr>
              <p:nvPr>
                <p:ph idx="1"/>
                <p:extLst>
                  <p:ext uri="{D42A27DB-BD31-4B8C-83A1-F6EECF244321}">
                    <p14:modId xmlns:p14="http://schemas.microsoft.com/office/powerpoint/2010/main" val="1120931346"/>
                  </p:ext>
                </p:extLst>
              </p:nvPr>
            </p:nvGraphicFramePr>
            <p:xfrm rot="1026805">
              <a:off x="702701" y="1343559"/>
              <a:ext cx="2340550" cy="1480117"/>
            </p:xfrm>
            <a:graphic>
              <a:graphicData uri="http://schemas.microsoft.com/office/drawing/2017/model3d">
                <am3d:model3d r:embed="rId3">
                  <am3d:spPr>
                    <a:xfrm rot="1026805">
                      <a:off x="0" y="0"/>
                      <a:ext cx="2340550" cy="1480117"/>
                    </a:xfrm>
                    <a:prstGeom prst="rect">
                      <a:avLst/>
                    </a:prstGeom>
                  </am3d:spPr>
                  <am3d:camera>
                    <am3d:pos x="0" y="0" z="68347848"/>
                    <am3d:up dx="0" dy="36000000" dz="0"/>
                    <am3d:lookAt x="0" y="0" z="0"/>
                    <am3d:perspective fov="2700000"/>
                  </am3d:camera>
                  <am3d:trans>
                    <am3d:meterPerModelUnit n="15521298" d="1000000"/>
                    <am3d:preTrans dx="629565" dy="-5695721" dz="-116620"/>
                    <am3d:scale>
                      <am3d:sx n="1000000" d="1000000"/>
                      <am3d:sy n="1000000" d="1000000"/>
                      <am3d:sz n="1000000" d="1000000"/>
                    </am3d:scale>
                    <am3d:rot/>
                    <am3d:postTrans dx="0" dy="0" dz="0"/>
                  </am3d:trans>
                  <am3d:raster rName="Office3DRenderer" rVer="16.0.8326">
                    <am3d:blip r:embed="rId4"/>
                  </am3d:raster>
                  <am3d:objViewport viewportSz="35108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Content Placeholder 3" descr="Graduation cap">
                <a:extLst>
                  <a:ext uri="{FF2B5EF4-FFF2-40B4-BE49-F238E27FC236}">
                    <a16:creationId xmlns:a16="http://schemas.microsoft.com/office/drawing/2014/main" id="{0FED3E6C-8853-447C-BF5B-6FE2DC520735}"/>
                  </a:ext>
                </a:extLst>
              </p:cNvPr>
              <p:cNvPicPr>
                <a:picLocks noGrp="1" noRot="1" noChangeAspect="1" noMove="1" noResize="1" noEditPoints="1" noAdjustHandles="1" noChangeArrowheads="1" noChangeShapeType="1" noCrop="1"/>
              </p:cNvPicPr>
              <p:nvPr/>
            </p:nvPicPr>
            <p:blipFill>
              <a:blip r:embed="rId4"/>
              <a:stretch>
                <a:fillRect/>
              </a:stretch>
            </p:blipFill>
            <p:spPr>
              <a:xfrm rot="1026805">
                <a:off x="702701" y="1343559"/>
                <a:ext cx="2340550" cy="1480117"/>
              </a:xfrm>
              <a:prstGeom prst="rect">
                <a:avLst/>
              </a:prstGeom>
            </p:spPr>
          </p:pic>
        </mc:Fallback>
      </mc:AlternateContent>
    </p:spTree>
    <p:extLst>
      <p:ext uri="{BB962C8B-B14F-4D97-AF65-F5344CB8AC3E}">
        <p14:creationId xmlns:p14="http://schemas.microsoft.com/office/powerpoint/2010/main" val="2357956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138691C-632C-412B-BD32-D7A952159659}"/>
              </a:ext>
            </a:extLst>
          </p:cNvPr>
          <p:cNvSpPr>
            <a:spLocks noGrp="1"/>
          </p:cNvSpPr>
          <p:nvPr>
            <p:ph type="title"/>
          </p:nvPr>
        </p:nvSpPr>
        <p:spPr>
          <a:xfrm>
            <a:off x="477622" y="423904"/>
            <a:ext cx="3084844" cy="5646208"/>
          </a:xfrm>
        </p:spPr>
        <p:txBody>
          <a:bodyPr anchor="ctr">
            <a:normAutofit/>
          </a:bodyPr>
          <a:lstStyle/>
          <a:p>
            <a:pPr algn="ctr"/>
            <a:r>
              <a:rPr lang="en-US" sz="7200" b="1" dirty="0">
                <a:solidFill>
                  <a:srgbClr val="FFFFFF"/>
                </a:solidFill>
              </a:rPr>
              <a:t>In-person Grad</a:t>
            </a:r>
          </a:p>
        </p:txBody>
      </p:sp>
      <p:sp>
        <p:nvSpPr>
          <p:cNvPr id="13" name="Rectangle 12">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EC6E5F24-BD38-4FB2-9BFD-C3D82DF7CE4C}"/>
              </a:ext>
            </a:extLst>
          </p:cNvPr>
          <p:cNvSpPr>
            <a:spLocks noGrp="1"/>
          </p:cNvSpPr>
          <p:nvPr>
            <p:ph idx="1"/>
          </p:nvPr>
        </p:nvSpPr>
        <p:spPr>
          <a:xfrm>
            <a:off x="4354140" y="423904"/>
            <a:ext cx="7257852" cy="5812659"/>
          </a:xfrm>
        </p:spPr>
        <p:txBody>
          <a:bodyPr anchor="ctr">
            <a:normAutofit fontScale="92500" lnSpcReduction="10000"/>
          </a:bodyPr>
          <a:lstStyle/>
          <a:p>
            <a:pPr algn="ctr"/>
            <a:endParaRPr lang="en-US" sz="2800" dirty="0">
              <a:solidFill>
                <a:schemeClr val="accent1">
                  <a:lumMod val="75000"/>
                </a:schemeClr>
              </a:solidFill>
            </a:endParaRPr>
          </a:p>
          <a:p>
            <a:pPr algn="ctr"/>
            <a:endParaRPr lang="en-US" sz="2800" dirty="0">
              <a:solidFill>
                <a:schemeClr val="accent1">
                  <a:lumMod val="75000"/>
                </a:schemeClr>
              </a:solidFill>
            </a:endParaRPr>
          </a:p>
          <a:p>
            <a:pPr algn="ctr"/>
            <a:endParaRPr lang="en-US" sz="2800" dirty="0">
              <a:solidFill>
                <a:schemeClr val="accent1">
                  <a:lumMod val="75000"/>
                </a:schemeClr>
              </a:solidFill>
            </a:endParaRPr>
          </a:p>
          <a:p>
            <a:pPr marL="0" indent="0" algn="ctr">
              <a:buNone/>
            </a:pPr>
            <a:r>
              <a:rPr lang="en-US" sz="2800" dirty="0">
                <a:solidFill>
                  <a:schemeClr val="accent1">
                    <a:lumMod val="75000"/>
                  </a:schemeClr>
                </a:solidFill>
              </a:rPr>
              <a:t>This year we are hosting a WAVA Live In-Person graduation ceremony on </a:t>
            </a:r>
            <a:r>
              <a:rPr lang="en-US" sz="2800" b="1" dirty="0">
                <a:solidFill>
                  <a:schemeClr val="accent1">
                    <a:lumMod val="75000"/>
                  </a:schemeClr>
                </a:solidFill>
              </a:rPr>
              <a:t>June 11th @ 1pm </a:t>
            </a:r>
            <a:r>
              <a:rPr lang="en-US" sz="2800" dirty="0">
                <a:solidFill>
                  <a:schemeClr val="accent1">
                    <a:lumMod val="75000"/>
                  </a:schemeClr>
                </a:solidFill>
              </a:rPr>
              <a:t>for the Graduating Class of 2023. </a:t>
            </a:r>
          </a:p>
          <a:p>
            <a:pPr marL="0" indent="0" algn="ctr">
              <a:buNone/>
            </a:pPr>
            <a:r>
              <a:rPr lang="en-US" sz="2800" dirty="0">
                <a:solidFill>
                  <a:schemeClr val="accent1">
                    <a:lumMod val="75000"/>
                  </a:schemeClr>
                </a:solidFill>
              </a:rPr>
              <a:t>Graduation will be held in Tacoma WA at the Tacoma Convention Center, details to come. We encourage students and their families and friends to attend. An rsvp will go out in early May. </a:t>
            </a:r>
          </a:p>
          <a:p>
            <a:pPr marL="0" indent="0" algn="ctr">
              <a:buNone/>
            </a:pPr>
            <a:r>
              <a:rPr lang="en-US" sz="2800" dirty="0">
                <a:solidFill>
                  <a:schemeClr val="accent1">
                    <a:lumMod val="75000"/>
                  </a:schemeClr>
                </a:solidFill>
              </a:rPr>
              <a:t> We will also share a recording of the ceremony out for those that are unable to attend and have video options available. We will honor and call all names of our graduating class regardless of attendance. 	</a:t>
            </a:r>
          </a:p>
        </p:txBody>
      </p:sp>
      <p:pic>
        <p:nvPicPr>
          <p:cNvPr id="4" name="Picture 3">
            <a:extLst>
              <a:ext uri="{FF2B5EF4-FFF2-40B4-BE49-F238E27FC236}">
                <a16:creationId xmlns:a16="http://schemas.microsoft.com/office/drawing/2014/main" id="{0C418AC8-FA35-48C6-984C-D068CAA0E5FB}"/>
              </a:ext>
            </a:extLst>
          </p:cNvPr>
          <p:cNvPicPr>
            <a:picLocks noChangeAspect="1"/>
          </p:cNvPicPr>
          <p:nvPr/>
        </p:nvPicPr>
        <p:blipFill>
          <a:blip r:embed="rId2"/>
          <a:stretch>
            <a:fillRect/>
          </a:stretch>
        </p:blipFill>
        <p:spPr>
          <a:xfrm>
            <a:off x="4225993" y="0"/>
            <a:ext cx="2200395" cy="1686757"/>
          </a:xfrm>
          <a:prstGeom prst="rect">
            <a:avLst/>
          </a:prstGeom>
        </p:spPr>
      </p:pic>
    </p:spTree>
    <p:extLst>
      <p:ext uri="{BB962C8B-B14F-4D97-AF65-F5344CB8AC3E}">
        <p14:creationId xmlns:p14="http://schemas.microsoft.com/office/powerpoint/2010/main" val="262013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73C9-DB5E-45BF-B0E5-1B698BE3DCA9}"/>
              </a:ext>
            </a:extLst>
          </p:cNvPr>
          <p:cNvSpPr>
            <a:spLocks noGrp="1"/>
          </p:cNvSpPr>
          <p:nvPr>
            <p:ph type="title"/>
          </p:nvPr>
        </p:nvSpPr>
        <p:spPr>
          <a:xfrm>
            <a:off x="612042" y="390083"/>
            <a:ext cx="11170920" cy="1450757"/>
          </a:xfrm>
        </p:spPr>
        <p:txBody>
          <a:bodyPr>
            <a:noAutofit/>
          </a:bodyPr>
          <a:lstStyle/>
          <a:p>
            <a:pPr algn="ctr"/>
            <a:r>
              <a:rPr lang="en-US" sz="5400" b="1" dirty="0">
                <a:solidFill>
                  <a:schemeClr val="accent1">
                    <a:lumMod val="75000"/>
                  </a:schemeClr>
                </a:solidFill>
              </a:rPr>
              <a:t>Ceremony Save the Date Reminders:</a:t>
            </a:r>
          </a:p>
        </p:txBody>
      </p:sp>
      <p:sp>
        <p:nvSpPr>
          <p:cNvPr id="3" name="Content Placeholder 2">
            <a:extLst>
              <a:ext uri="{FF2B5EF4-FFF2-40B4-BE49-F238E27FC236}">
                <a16:creationId xmlns:a16="http://schemas.microsoft.com/office/drawing/2014/main" id="{8257F3DA-14E3-4A34-8437-6D600D6C1BD1}"/>
              </a:ext>
            </a:extLst>
          </p:cNvPr>
          <p:cNvSpPr>
            <a:spLocks noGrp="1"/>
          </p:cNvSpPr>
          <p:nvPr>
            <p:ph idx="1"/>
          </p:nvPr>
        </p:nvSpPr>
        <p:spPr>
          <a:xfrm>
            <a:off x="1066800" y="2280740"/>
            <a:ext cx="10058400" cy="4023360"/>
          </a:xfrm>
        </p:spPr>
        <p:txBody>
          <a:bodyPr>
            <a:normAutofit fontScale="85000" lnSpcReduction="20000"/>
          </a:bodyPr>
          <a:lstStyle/>
          <a:p>
            <a:pPr algn="ctr"/>
            <a:r>
              <a:rPr lang="en-US" sz="4000" dirty="0">
                <a:solidFill>
                  <a:schemeClr val="accent1">
                    <a:lumMod val="75000"/>
                  </a:schemeClr>
                </a:solidFill>
              </a:rPr>
              <a:t>You will receive an RSVP in early May for the Graduation Ceremony on June 11</a:t>
            </a:r>
            <a:r>
              <a:rPr lang="en-US" sz="4000" baseline="30000" dirty="0">
                <a:solidFill>
                  <a:schemeClr val="accent1">
                    <a:lumMod val="75000"/>
                  </a:schemeClr>
                </a:solidFill>
              </a:rPr>
              <a:t>th</a:t>
            </a:r>
            <a:r>
              <a:rPr lang="en-US" sz="4000" dirty="0">
                <a:solidFill>
                  <a:schemeClr val="accent1">
                    <a:lumMod val="75000"/>
                  </a:schemeClr>
                </a:solidFill>
              </a:rPr>
              <a:t>!  You will be able to invite family and friends to attend.  We will provide information on possible lodging near the Tacoma Convention Center that can be found on their website.  Students will need to arrive by 11am. Ceremony will begin at 1pm. Following the ceremony, we will have drinks and desserts.  </a:t>
            </a:r>
          </a:p>
          <a:p>
            <a:pPr algn="ctr"/>
            <a:r>
              <a:rPr lang="en-US" sz="4000" dirty="0">
                <a:solidFill>
                  <a:schemeClr val="accent1">
                    <a:lumMod val="75000"/>
                  </a:schemeClr>
                </a:solidFill>
              </a:rPr>
              <a:t>You will receive a recording of the even to share after the ceremony. </a:t>
            </a:r>
            <a:endParaRPr lang="en-US" dirty="0"/>
          </a:p>
        </p:txBody>
      </p:sp>
      <p:pic>
        <p:nvPicPr>
          <p:cNvPr id="4" name="Picture 3">
            <a:extLst>
              <a:ext uri="{FF2B5EF4-FFF2-40B4-BE49-F238E27FC236}">
                <a16:creationId xmlns:a16="http://schemas.microsoft.com/office/drawing/2014/main" id="{FB0B8126-BF30-4348-93AC-A73269FEF3C1}"/>
              </a:ext>
            </a:extLst>
          </p:cNvPr>
          <p:cNvPicPr>
            <a:picLocks noChangeAspect="1"/>
          </p:cNvPicPr>
          <p:nvPr/>
        </p:nvPicPr>
        <p:blipFill>
          <a:blip r:embed="rId2"/>
          <a:stretch>
            <a:fillRect/>
          </a:stretch>
        </p:blipFill>
        <p:spPr>
          <a:xfrm>
            <a:off x="234683" y="28683"/>
            <a:ext cx="1282724" cy="983298"/>
          </a:xfrm>
          <a:prstGeom prst="rect">
            <a:avLst/>
          </a:prstGeom>
        </p:spPr>
      </p:pic>
    </p:spTree>
    <p:extLst>
      <p:ext uri="{BB962C8B-B14F-4D97-AF65-F5344CB8AC3E}">
        <p14:creationId xmlns:p14="http://schemas.microsoft.com/office/powerpoint/2010/main" val="1208910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10;&#10;Description automatically generated">
            <a:extLst>
              <a:ext uri="{FF2B5EF4-FFF2-40B4-BE49-F238E27FC236}">
                <a16:creationId xmlns:a16="http://schemas.microsoft.com/office/drawing/2014/main" id="{DD954888-11B6-4EAA-96BC-A21E9A6D2C1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900"/>
          <a:stretch/>
        </p:blipFill>
        <p:spPr>
          <a:xfrm>
            <a:off x="0" y="1282"/>
            <a:ext cx="12191980" cy="6856718"/>
          </a:xfrm>
          <a:prstGeom prst="rect">
            <a:avLst/>
          </a:prstGeom>
        </p:spPr>
      </p:pic>
      <p:sp>
        <p:nvSpPr>
          <p:cNvPr id="2" name="TextBox 1">
            <a:extLst>
              <a:ext uri="{FF2B5EF4-FFF2-40B4-BE49-F238E27FC236}">
                <a16:creationId xmlns:a16="http://schemas.microsoft.com/office/drawing/2014/main" id="{8B3E3D37-73CF-4ED4-93CE-1D804DFC5829}"/>
              </a:ext>
            </a:extLst>
          </p:cNvPr>
          <p:cNvSpPr txBox="1"/>
          <p:nvPr/>
        </p:nvSpPr>
        <p:spPr>
          <a:xfrm>
            <a:off x="2166151" y="2849732"/>
            <a:ext cx="1597981" cy="369332"/>
          </a:xfrm>
          <a:prstGeom prst="rect">
            <a:avLst/>
          </a:prstGeom>
          <a:solidFill>
            <a:schemeClr val="bg1"/>
          </a:solidFill>
        </p:spPr>
        <p:txBody>
          <a:bodyPr wrap="square" rtlCol="0">
            <a:spAutoFit/>
          </a:bodyPr>
          <a:lstStyle/>
          <a:p>
            <a:endParaRPr lang="en-US" dirty="0"/>
          </a:p>
        </p:txBody>
      </p:sp>
      <p:sp>
        <p:nvSpPr>
          <p:cNvPr id="3" name="TextBox 2">
            <a:extLst>
              <a:ext uri="{FF2B5EF4-FFF2-40B4-BE49-F238E27FC236}">
                <a16:creationId xmlns:a16="http://schemas.microsoft.com/office/drawing/2014/main" id="{2218EC3A-2975-4CBC-976E-10ED72E0B1D6}"/>
              </a:ext>
            </a:extLst>
          </p:cNvPr>
          <p:cNvSpPr txBox="1"/>
          <p:nvPr/>
        </p:nvSpPr>
        <p:spPr>
          <a:xfrm>
            <a:off x="2050742" y="2849732"/>
            <a:ext cx="1899821" cy="369332"/>
          </a:xfrm>
          <a:prstGeom prst="rect">
            <a:avLst/>
          </a:prstGeom>
          <a:noFill/>
        </p:spPr>
        <p:txBody>
          <a:bodyPr wrap="square" rtlCol="0">
            <a:spAutoFit/>
          </a:bodyPr>
          <a:lstStyle/>
          <a:p>
            <a:r>
              <a:rPr lang="en-US" b="1" i="1" dirty="0"/>
              <a:t>June 11</a:t>
            </a:r>
            <a:r>
              <a:rPr lang="en-US" b="1" i="1" baseline="30000" dirty="0"/>
              <a:t>th</a:t>
            </a:r>
            <a:r>
              <a:rPr lang="en-US" b="1" i="1" dirty="0"/>
              <a:t>, 2023</a:t>
            </a:r>
          </a:p>
        </p:txBody>
      </p:sp>
      <p:sp>
        <p:nvSpPr>
          <p:cNvPr id="4" name="TextBox 3">
            <a:extLst>
              <a:ext uri="{FF2B5EF4-FFF2-40B4-BE49-F238E27FC236}">
                <a16:creationId xmlns:a16="http://schemas.microsoft.com/office/drawing/2014/main" id="{EE8B63F1-B360-497A-91B6-E8A21D371509}"/>
              </a:ext>
            </a:extLst>
          </p:cNvPr>
          <p:cNvSpPr txBox="1"/>
          <p:nvPr/>
        </p:nvSpPr>
        <p:spPr>
          <a:xfrm>
            <a:off x="381740" y="3219064"/>
            <a:ext cx="4944862" cy="2308324"/>
          </a:xfrm>
          <a:prstGeom prst="rect">
            <a:avLst/>
          </a:prstGeom>
          <a:solidFill>
            <a:schemeClr val="bg1"/>
          </a:solidFill>
        </p:spPr>
        <p:txBody>
          <a:bodyPr wrap="square" rtlCol="0">
            <a:spAutoFit/>
          </a:bodyPr>
          <a:lstStyle/>
          <a:p>
            <a:pPr algn="ctr"/>
            <a:r>
              <a:rPr lang="en-US" b="1" i="1" dirty="0"/>
              <a:t>1pm, Ceremony Begins</a:t>
            </a:r>
          </a:p>
          <a:p>
            <a:pPr algn="ctr"/>
            <a:r>
              <a:rPr lang="en-US" b="1" i="1" dirty="0"/>
              <a:t>Students arrive at 11am </a:t>
            </a:r>
          </a:p>
          <a:p>
            <a:pPr algn="ctr"/>
            <a:r>
              <a:rPr lang="en-US" b="1" i="1" dirty="0"/>
              <a:t>*details subject to change</a:t>
            </a:r>
          </a:p>
          <a:p>
            <a:pPr algn="ctr"/>
            <a:r>
              <a:rPr lang="en-US" b="1" i="1" dirty="0"/>
              <a:t>Tacoma Convention Center</a:t>
            </a:r>
          </a:p>
          <a:p>
            <a:pPr algn="ctr"/>
            <a:r>
              <a:rPr lang="en-US" b="1" i="1" dirty="0"/>
              <a:t>Drinks and dessert to follow</a:t>
            </a:r>
          </a:p>
          <a:p>
            <a:pPr algn="ctr"/>
            <a:r>
              <a:rPr lang="en-US" b="1" i="1" dirty="0"/>
              <a:t>RSVP will go out in early May</a:t>
            </a:r>
          </a:p>
          <a:p>
            <a:pPr algn="ctr"/>
            <a:r>
              <a:rPr lang="en-US" b="1" i="1" dirty="0"/>
              <a:t>*Cap/gown is required to walk in the ceremony</a:t>
            </a:r>
          </a:p>
          <a:p>
            <a:pPr algn="ctr"/>
            <a:r>
              <a:rPr lang="en-US" b="1" i="1" dirty="0"/>
              <a:t>*a Recording will be shared out </a:t>
            </a:r>
          </a:p>
        </p:txBody>
      </p:sp>
    </p:spTree>
    <p:extLst>
      <p:ext uri="{BB962C8B-B14F-4D97-AF65-F5344CB8AC3E}">
        <p14:creationId xmlns:p14="http://schemas.microsoft.com/office/powerpoint/2010/main" val="3953784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EB1836F0-F9E0-4D93-9BDD-7EEC6EA05F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551254-526A-4122-99D1-4C888531C4DA}"/>
              </a:ext>
            </a:extLst>
          </p:cNvPr>
          <p:cNvSpPr>
            <a:spLocks noGrp="1"/>
          </p:cNvSpPr>
          <p:nvPr>
            <p:ph type="title"/>
          </p:nvPr>
        </p:nvSpPr>
        <p:spPr>
          <a:xfrm>
            <a:off x="5289754" y="639097"/>
            <a:ext cx="6253317" cy="3686015"/>
          </a:xfrm>
        </p:spPr>
        <p:txBody>
          <a:bodyPr vert="horz" lIns="91440" tIns="45720" rIns="91440" bIns="45720" rtlCol="0" anchor="b">
            <a:normAutofit/>
          </a:bodyPr>
          <a:lstStyle/>
          <a:p>
            <a:r>
              <a:rPr lang="en-US" sz="8000" b="1" dirty="0">
                <a:solidFill>
                  <a:schemeClr val="accent1">
                    <a:lumMod val="75000"/>
                  </a:schemeClr>
                </a:solidFill>
              </a:rPr>
              <a:t>How Can We </a:t>
            </a:r>
            <a:br>
              <a:rPr lang="en-US" sz="8000" b="1" dirty="0">
                <a:solidFill>
                  <a:schemeClr val="accent1">
                    <a:lumMod val="75000"/>
                  </a:schemeClr>
                </a:solidFill>
              </a:rPr>
            </a:br>
            <a:r>
              <a:rPr lang="en-US" sz="8000" b="1" dirty="0">
                <a:solidFill>
                  <a:schemeClr val="accent1">
                    <a:lumMod val="75000"/>
                  </a:schemeClr>
                </a:solidFill>
              </a:rPr>
              <a:t>Prepare for the Graduation?</a:t>
            </a:r>
          </a:p>
        </p:txBody>
      </p:sp>
      <p:pic>
        <p:nvPicPr>
          <p:cNvPr id="7" name="Graphic 6" descr="Graduation Cap">
            <a:extLst>
              <a:ext uri="{FF2B5EF4-FFF2-40B4-BE49-F238E27FC236}">
                <a16:creationId xmlns:a16="http://schemas.microsoft.com/office/drawing/2014/main" id="{184E52D5-E784-4E64-865F-09F71D3B25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999" y="1163529"/>
            <a:ext cx="4001315" cy="4713585"/>
          </a:xfrm>
          <a:prstGeom prst="rect">
            <a:avLst/>
          </a:prstGeom>
        </p:spPr>
      </p:pic>
      <p:cxnSp>
        <p:nvCxnSpPr>
          <p:cNvPr id="18" name="Straight Connector 17">
            <a:extLst>
              <a:ext uri="{FF2B5EF4-FFF2-40B4-BE49-F238E27FC236}">
                <a16:creationId xmlns:a16="http://schemas.microsoft.com/office/drawing/2014/main" id="{7A49EFD3-A806-4D59-99F1-AA9AFAE4EF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071" y="4343400"/>
            <a:ext cx="5636107"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D2F28D1-82F9-40FE-935C-85ECF7660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4B670E93-2F53-48FC-AB6C-E99E22D17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AF015AC7-8B3D-4ED0-A1F1-5BC19F0CC7FE}"/>
              </a:ext>
            </a:extLst>
          </p:cNvPr>
          <p:cNvPicPr>
            <a:picLocks noChangeAspect="1"/>
          </p:cNvPicPr>
          <p:nvPr/>
        </p:nvPicPr>
        <p:blipFill>
          <a:blip r:embed="rId4"/>
          <a:stretch>
            <a:fillRect/>
          </a:stretch>
        </p:blipFill>
        <p:spPr>
          <a:xfrm>
            <a:off x="244208" y="87144"/>
            <a:ext cx="1282724" cy="983298"/>
          </a:xfrm>
          <a:prstGeom prst="rect">
            <a:avLst/>
          </a:prstGeom>
        </p:spPr>
      </p:pic>
    </p:spTree>
    <p:extLst>
      <p:ext uri="{BB962C8B-B14F-4D97-AF65-F5344CB8AC3E}">
        <p14:creationId xmlns:p14="http://schemas.microsoft.com/office/powerpoint/2010/main" val="3619154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4874AD-C486-4719-99AF-AD51B31807C3}"/>
              </a:ext>
            </a:extLst>
          </p:cNvPr>
          <p:cNvSpPr>
            <a:spLocks noGrp="1"/>
          </p:cNvSpPr>
          <p:nvPr>
            <p:ph type="title"/>
          </p:nvPr>
        </p:nvSpPr>
        <p:spPr>
          <a:xfrm>
            <a:off x="4974771" y="608313"/>
            <a:ext cx="6574972" cy="1450757"/>
          </a:xfrm>
        </p:spPr>
        <p:txBody>
          <a:bodyPr>
            <a:normAutofit/>
          </a:bodyPr>
          <a:lstStyle/>
          <a:p>
            <a:pPr algn="ctr"/>
            <a:r>
              <a:rPr lang="en-US" sz="7200" b="1" dirty="0">
                <a:solidFill>
                  <a:schemeClr val="accent1">
                    <a:lumMod val="75000"/>
                  </a:schemeClr>
                </a:solidFill>
              </a:rPr>
              <a:t>Grad Gear Info!</a:t>
            </a:r>
          </a:p>
        </p:txBody>
      </p:sp>
      <p:pic>
        <p:nvPicPr>
          <p:cNvPr id="4" name="Content Placeholder 3">
            <a:extLst>
              <a:ext uri="{FF2B5EF4-FFF2-40B4-BE49-F238E27FC236}">
                <a16:creationId xmlns:a16="http://schemas.microsoft.com/office/drawing/2014/main" id="{1A5F79B7-557D-4906-BE1E-1789B10A2E5B}"/>
              </a:ext>
            </a:extLst>
          </p:cNvPr>
          <p:cNvPicPr>
            <a:picLocks noChangeAspect="1"/>
          </p:cNvPicPr>
          <p:nvPr/>
        </p:nvPicPr>
        <p:blipFill rotWithShape="1">
          <a:blip r:embed="rId2"/>
          <a:srcRect l="11865" r="30419"/>
          <a:stretch/>
        </p:blipFill>
        <p:spPr>
          <a:xfrm>
            <a:off x="4642445" y="1002721"/>
            <a:ext cx="795345" cy="1056349"/>
          </a:xfrm>
          <a:prstGeom prst="rect">
            <a:avLst/>
          </a:prstGeom>
        </p:spPr>
      </p:pic>
      <p:cxnSp>
        <p:nvCxnSpPr>
          <p:cNvPr id="13" name="Straight Connector 12">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AD7E7228-9E89-4D2B-869A-C001DF43AD6C}"/>
              </a:ext>
            </a:extLst>
          </p:cNvPr>
          <p:cNvSpPr>
            <a:spLocks noGrp="1"/>
          </p:cNvSpPr>
          <p:nvPr>
            <p:ph idx="1"/>
          </p:nvPr>
        </p:nvSpPr>
        <p:spPr>
          <a:xfrm>
            <a:off x="4865687" y="2229041"/>
            <a:ext cx="6684056" cy="4105275"/>
          </a:xfrm>
        </p:spPr>
        <p:txBody>
          <a:bodyPr>
            <a:noAutofit/>
          </a:bodyPr>
          <a:lstStyle/>
          <a:p>
            <a:pPr>
              <a:buFont typeface="Wingdings" panose="05000000000000000000" pitchFamily="2" charset="2"/>
              <a:buChar char="§"/>
            </a:pPr>
            <a:r>
              <a:rPr lang="en-US" sz="1800" dirty="0">
                <a:solidFill>
                  <a:schemeClr val="accent1">
                    <a:lumMod val="75000"/>
                  </a:schemeClr>
                </a:solidFill>
              </a:rPr>
              <a:t>Grad Gear is available through Jostens or anywhere you can purchase graduation gear.  WAVA colors will be a black cap/gown with black or teal color tassel. </a:t>
            </a:r>
            <a:r>
              <a:rPr lang="en-US" sz="1800" dirty="0">
                <a:solidFill>
                  <a:schemeClr val="accent1">
                    <a:lumMod val="75000"/>
                  </a:schemeClr>
                </a:solidFill>
                <a:hlinkClick r:id="rId3"/>
              </a:rPr>
              <a:t>https://www.tinyurl.com/wavagradpackage</a:t>
            </a:r>
            <a:r>
              <a:rPr lang="en-US" sz="1800" dirty="0">
                <a:solidFill>
                  <a:schemeClr val="accent1">
                    <a:lumMod val="75000"/>
                  </a:schemeClr>
                </a:solidFill>
              </a:rPr>
              <a:t> </a:t>
            </a:r>
          </a:p>
          <a:p>
            <a:pPr>
              <a:buFont typeface="Wingdings" panose="05000000000000000000" pitchFamily="2" charset="2"/>
              <a:buChar char="§"/>
            </a:pPr>
            <a:r>
              <a:rPr lang="en-US" sz="1800" dirty="0">
                <a:solidFill>
                  <a:schemeClr val="accent1">
                    <a:lumMod val="75000"/>
                  </a:schemeClr>
                </a:solidFill>
              </a:rPr>
              <a:t>If you are unable to purchase a cap/gown, please email </a:t>
            </a:r>
            <a:r>
              <a:rPr lang="en-US" sz="1800" dirty="0">
                <a:solidFill>
                  <a:schemeClr val="accent1">
                    <a:lumMod val="75000"/>
                  </a:schemeClr>
                </a:solidFill>
                <a:hlinkClick r:id="rId4"/>
              </a:rPr>
              <a:t>hchamberlain@wava.org</a:t>
            </a:r>
            <a:r>
              <a:rPr lang="en-US" sz="1800" dirty="0">
                <a:solidFill>
                  <a:schemeClr val="accent1">
                    <a:lumMod val="75000"/>
                  </a:schemeClr>
                </a:solidFill>
              </a:rPr>
              <a:t> </a:t>
            </a:r>
          </a:p>
          <a:p>
            <a:pPr>
              <a:buFont typeface="Wingdings" panose="05000000000000000000" pitchFamily="2" charset="2"/>
              <a:buChar char="§"/>
            </a:pPr>
            <a:r>
              <a:rPr lang="en-US" sz="1800" dirty="0">
                <a:solidFill>
                  <a:schemeClr val="accent1">
                    <a:lumMod val="75000"/>
                  </a:schemeClr>
                </a:solidFill>
              </a:rPr>
              <a:t>Honor cords and a diploma holder will be provided by WAVA</a:t>
            </a:r>
          </a:p>
          <a:p>
            <a:pPr>
              <a:buFont typeface="Wingdings" panose="05000000000000000000" pitchFamily="2" charset="2"/>
              <a:buChar char="§"/>
            </a:pPr>
            <a:r>
              <a:rPr lang="en-US" sz="1800" dirty="0">
                <a:solidFill>
                  <a:schemeClr val="accent1">
                    <a:lumMod val="75000"/>
                  </a:schemeClr>
                </a:solidFill>
              </a:rPr>
              <a:t>Please be sure you are checking with teachers and/or counselor about meeting graduation requirements and that you are on track for graduation</a:t>
            </a:r>
          </a:p>
          <a:p>
            <a:pPr>
              <a:buFont typeface="Wingdings" panose="05000000000000000000" pitchFamily="2" charset="2"/>
              <a:buChar char="§"/>
            </a:pPr>
            <a:r>
              <a:rPr lang="en-US" sz="1800" dirty="0">
                <a:solidFill>
                  <a:schemeClr val="accent1">
                    <a:lumMod val="75000"/>
                  </a:schemeClr>
                </a:solidFill>
              </a:rPr>
              <a:t>Be sure to check reminders and follow WAVA Social Media FB/Instagram/Community for updates</a:t>
            </a:r>
          </a:p>
          <a:p>
            <a:pPr>
              <a:buFont typeface="Wingdings" panose="05000000000000000000" pitchFamily="2" charset="2"/>
              <a:buChar char="§"/>
            </a:pPr>
            <a:r>
              <a:rPr lang="en-US" sz="1800" dirty="0">
                <a:solidFill>
                  <a:schemeClr val="accent1">
                    <a:lumMod val="75000"/>
                  </a:schemeClr>
                </a:solidFill>
              </a:rPr>
              <a:t>Post your Grad Pics and Grad Photos to </a:t>
            </a:r>
            <a:r>
              <a:rPr lang="en-US" sz="1800" dirty="0">
                <a:solidFill>
                  <a:schemeClr val="accent1">
                    <a:lumMod val="75000"/>
                  </a:schemeClr>
                </a:solidFill>
                <a:hlinkClick r:id="rId5"/>
              </a:rPr>
              <a:t>https://www.tinyurl.com/wavagrads</a:t>
            </a:r>
            <a:r>
              <a:rPr lang="en-US" sz="1800" dirty="0">
                <a:solidFill>
                  <a:schemeClr val="accent1">
                    <a:lumMod val="75000"/>
                  </a:schemeClr>
                </a:solidFill>
              </a:rPr>
              <a:t> </a:t>
            </a:r>
          </a:p>
          <a:p>
            <a:pPr algn="ctr"/>
            <a:r>
              <a:rPr lang="en-US" sz="1800" dirty="0"/>
              <a:t> </a:t>
            </a:r>
          </a:p>
        </p:txBody>
      </p:sp>
      <p:sp>
        <p:nvSpPr>
          <p:cNvPr id="15" name="Rectangle 14">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id="{179E778E-9728-432A-B4D2-72533AF28777}"/>
              </a:ext>
            </a:extLst>
          </p:cNvPr>
          <p:cNvPicPr>
            <a:picLocks noChangeAspect="1"/>
          </p:cNvPicPr>
          <p:nvPr/>
        </p:nvPicPr>
        <p:blipFill>
          <a:blip r:embed="rId6"/>
          <a:stretch>
            <a:fillRect/>
          </a:stretch>
        </p:blipFill>
        <p:spPr>
          <a:xfrm>
            <a:off x="271008" y="2304789"/>
            <a:ext cx="4265481" cy="3482685"/>
          </a:xfrm>
          <a:prstGeom prst="rect">
            <a:avLst/>
          </a:prstGeom>
        </p:spPr>
      </p:pic>
      <p:sp>
        <p:nvSpPr>
          <p:cNvPr id="5" name="TextBox 4">
            <a:extLst>
              <a:ext uri="{FF2B5EF4-FFF2-40B4-BE49-F238E27FC236}">
                <a16:creationId xmlns:a16="http://schemas.microsoft.com/office/drawing/2014/main" id="{8E1001ED-15B2-4FB2-99F7-C05B220CC6BD}"/>
              </a:ext>
            </a:extLst>
          </p:cNvPr>
          <p:cNvSpPr txBox="1"/>
          <p:nvPr/>
        </p:nvSpPr>
        <p:spPr>
          <a:xfrm>
            <a:off x="2672179" y="3773010"/>
            <a:ext cx="1438183" cy="646331"/>
          </a:xfrm>
          <a:prstGeom prst="rect">
            <a:avLst/>
          </a:prstGeom>
          <a:solidFill>
            <a:schemeClr val="bg1"/>
          </a:solidFill>
        </p:spPr>
        <p:txBody>
          <a:bodyPr wrap="square" rtlCol="0">
            <a:spAutoFit/>
          </a:bodyPr>
          <a:lstStyle/>
          <a:p>
            <a:r>
              <a:rPr lang="en-US" sz="3600" b="1" dirty="0">
                <a:solidFill>
                  <a:schemeClr val="tx2"/>
                </a:solidFill>
              </a:rPr>
              <a:t>2023</a:t>
            </a:r>
          </a:p>
        </p:txBody>
      </p:sp>
    </p:spTree>
    <p:extLst>
      <p:ext uri="{BB962C8B-B14F-4D97-AF65-F5344CB8AC3E}">
        <p14:creationId xmlns:p14="http://schemas.microsoft.com/office/powerpoint/2010/main" val="1446103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con&#10;&#10;Description automatically generated">
            <a:extLst>
              <a:ext uri="{FF2B5EF4-FFF2-40B4-BE49-F238E27FC236}">
                <a16:creationId xmlns:a16="http://schemas.microsoft.com/office/drawing/2014/main" id="{8882F7CA-9AEC-463A-B050-8CA573E7B2D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46718" y="-91290"/>
            <a:ext cx="1258196" cy="1258196"/>
          </a:xfrm>
          <a:prstGeom prst="rect">
            <a:avLst/>
          </a:prstGeom>
        </p:spPr>
      </p:pic>
      <p:sp>
        <p:nvSpPr>
          <p:cNvPr id="2" name="Title 1">
            <a:extLst>
              <a:ext uri="{FF2B5EF4-FFF2-40B4-BE49-F238E27FC236}">
                <a16:creationId xmlns:a16="http://schemas.microsoft.com/office/drawing/2014/main" id="{734874AD-C486-4719-99AF-AD51B31807C3}"/>
              </a:ext>
            </a:extLst>
          </p:cNvPr>
          <p:cNvSpPr>
            <a:spLocks noGrp="1"/>
          </p:cNvSpPr>
          <p:nvPr>
            <p:ph type="title"/>
          </p:nvPr>
        </p:nvSpPr>
        <p:spPr>
          <a:xfrm>
            <a:off x="3679294" y="322988"/>
            <a:ext cx="6574972" cy="1450757"/>
          </a:xfrm>
        </p:spPr>
        <p:txBody>
          <a:bodyPr>
            <a:normAutofit/>
          </a:bodyPr>
          <a:lstStyle/>
          <a:p>
            <a:pPr algn="ctr"/>
            <a:r>
              <a:rPr lang="en-US" sz="7200" b="1" dirty="0">
                <a:solidFill>
                  <a:schemeClr val="accent1">
                    <a:lumMod val="75000"/>
                  </a:schemeClr>
                </a:solidFill>
              </a:rPr>
              <a:t>Grad Gear Info!</a:t>
            </a:r>
          </a:p>
        </p:txBody>
      </p:sp>
      <p:pic>
        <p:nvPicPr>
          <p:cNvPr id="4" name="Content Placeholder 3">
            <a:extLst>
              <a:ext uri="{FF2B5EF4-FFF2-40B4-BE49-F238E27FC236}">
                <a16:creationId xmlns:a16="http://schemas.microsoft.com/office/drawing/2014/main" id="{1A5F79B7-557D-4906-BE1E-1789B10A2E5B}"/>
              </a:ext>
            </a:extLst>
          </p:cNvPr>
          <p:cNvPicPr>
            <a:picLocks noChangeAspect="1"/>
          </p:cNvPicPr>
          <p:nvPr/>
        </p:nvPicPr>
        <p:blipFill rotWithShape="1">
          <a:blip r:embed="rId4"/>
          <a:srcRect l="11865" r="30419"/>
          <a:stretch/>
        </p:blipFill>
        <p:spPr>
          <a:xfrm>
            <a:off x="10833237" y="4523993"/>
            <a:ext cx="1287848" cy="1710474"/>
          </a:xfrm>
          <a:prstGeom prst="rect">
            <a:avLst/>
          </a:prstGeom>
        </p:spPr>
      </p:pic>
      <p:sp>
        <p:nvSpPr>
          <p:cNvPr id="8" name="Content Placeholder 7">
            <a:extLst>
              <a:ext uri="{FF2B5EF4-FFF2-40B4-BE49-F238E27FC236}">
                <a16:creationId xmlns:a16="http://schemas.microsoft.com/office/drawing/2014/main" id="{AD7E7228-9E89-4D2B-869A-C001DF43AD6C}"/>
              </a:ext>
            </a:extLst>
          </p:cNvPr>
          <p:cNvSpPr>
            <a:spLocks noGrp="1"/>
          </p:cNvSpPr>
          <p:nvPr>
            <p:ph idx="1"/>
          </p:nvPr>
        </p:nvSpPr>
        <p:spPr>
          <a:xfrm>
            <a:off x="3298975" y="1479924"/>
            <a:ext cx="7335609" cy="4838479"/>
          </a:xfrm>
        </p:spPr>
        <p:txBody>
          <a:bodyPr>
            <a:normAutofit/>
          </a:bodyPr>
          <a:lstStyle/>
          <a:p>
            <a:pPr algn="ctr"/>
            <a:endParaRPr lang="en-US" sz="2800" dirty="0">
              <a:solidFill>
                <a:schemeClr val="accent1">
                  <a:lumMod val="75000"/>
                </a:schemeClr>
              </a:solidFill>
            </a:endParaRPr>
          </a:p>
          <a:p>
            <a:pPr algn="ctr"/>
            <a:r>
              <a:rPr lang="en-US" sz="2400" dirty="0">
                <a:solidFill>
                  <a:schemeClr val="accent1">
                    <a:lumMod val="75000"/>
                  </a:schemeClr>
                </a:solidFill>
              </a:rPr>
              <a:t>Our theme for Graduation is “Be You”.  Please wear an outfit that represents you for under your graduation gown.  Remember that to walk in the ceremony, you will be required to have a cap/gown.  All students' names will be called in the ceremony regardless of attendance and a recording will be shared out.  We encourage you to attend!</a:t>
            </a:r>
          </a:p>
          <a:p>
            <a:pPr algn="ctr"/>
            <a:r>
              <a:rPr lang="en-US" sz="2400" dirty="0">
                <a:solidFill>
                  <a:schemeClr val="accent1">
                    <a:lumMod val="75000"/>
                  </a:schemeClr>
                </a:solidFill>
              </a:rPr>
              <a:t>You can order WAVA Gear and Grad Gear at: </a:t>
            </a:r>
          </a:p>
          <a:p>
            <a:pPr algn="ctr"/>
            <a:r>
              <a:rPr lang="en-US" sz="2400" dirty="0">
                <a:solidFill>
                  <a:schemeClr val="accent1">
                    <a:lumMod val="75000"/>
                  </a:schemeClr>
                </a:solidFill>
                <a:hlinkClick r:id="rId5"/>
              </a:rPr>
              <a:t>https://schoolstore.jostens.com/collections/washington-virtual-academy-1819775</a:t>
            </a:r>
            <a:r>
              <a:rPr lang="en-US" sz="2400" dirty="0">
                <a:solidFill>
                  <a:schemeClr val="accent1">
                    <a:lumMod val="75000"/>
                  </a:schemeClr>
                </a:solidFill>
              </a:rPr>
              <a:t> </a:t>
            </a:r>
          </a:p>
        </p:txBody>
      </p:sp>
      <p:pic>
        <p:nvPicPr>
          <p:cNvPr id="5" name="Picture 4" descr="Athletic woman holding sign">
            <a:extLst>
              <a:ext uri="{FF2B5EF4-FFF2-40B4-BE49-F238E27FC236}">
                <a16:creationId xmlns:a16="http://schemas.microsoft.com/office/drawing/2014/main" id="{98698038-0807-4545-B638-3F27013B2C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756" y="674155"/>
            <a:ext cx="3000219" cy="5646037"/>
          </a:xfrm>
          <a:prstGeom prst="rect">
            <a:avLst/>
          </a:prstGeom>
        </p:spPr>
      </p:pic>
      <p:sp>
        <p:nvSpPr>
          <p:cNvPr id="6" name="TextBox 5">
            <a:extLst>
              <a:ext uri="{FF2B5EF4-FFF2-40B4-BE49-F238E27FC236}">
                <a16:creationId xmlns:a16="http://schemas.microsoft.com/office/drawing/2014/main" id="{0574DB15-3896-4A49-A5B7-8C0D7462F405}"/>
              </a:ext>
            </a:extLst>
          </p:cNvPr>
          <p:cNvSpPr txBox="1"/>
          <p:nvPr/>
        </p:nvSpPr>
        <p:spPr>
          <a:xfrm>
            <a:off x="799203" y="2033710"/>
            <a:ext cx="1553227" cy="1723549"/>
          </a:xfrm>
          <a:prstGeom prst="rect">
            <a:avLst/>
          </a:prstGeom>
          <a:noFill/>
        </p:spPr>
        <p:txBody>
          <a:bodyPr wrap="square" rtlCol="0">
            <a:spAutoFit/>
          </a:bodyPr>
          <a:lstStyle/>
          <a:p>
            <a:pPr algn="ctr"/>
            <a:r>
              <a:rPr lang="en-US" sz="4400" dirty="0">
                <a:solidFill>
                  <a:schemeClr val="accent1">
                    <a:lumMod val="75000"/>
                  </a:schemeClr>
                </a:solidFill>
                <a:latin typeface="Comic Sans MS" panose="030F0702030302020204" pitchFamily="66" charset="0"/>
              </a:rPr>
              <a:t>BE </a:t>
            </a:r>
          </a:p>
          <a:p>
            <a:pPr algn="ctr"/>
            <a:r>
              <a:rPr lang="en-US" sz="4400" dirty="0">
                <a:solidFill>
                  <a:schemeClr val="accent1">
                    <a:lumMod val="75000"/>
                  </a:schemeClr>
                </a:solidFill>
                <a:latin typeface="Comic Sans MS" panose="030F0702030302020204" pitchFamily="66" charset="0"/>
              </a:rPr>
              <a:t>YOU</a:t>
            </a:r>
          </a:p>
          <a:p>
            <a:endParaRPr lang="en-US" dirty="0"/>
          </a:p>
        </p:txBody>
      </p:sp>
    </p:spTree>
    <p:extLst>
      <p:ext uri="{BB962C8B-B14F-4D97-AF65-F5344CB8AC3E}">
        <p14:creationId xmlns:p14="http://schemas.microsoft.com/office/powerpoint/2010/main" val="498885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ith a camera">
            <a:extLst>
              <a:ext uri="{FF2B5EF4-FFF2-40B4-BE49-F238E27FC236}">
                <a16:creationId xmlns:a16="http://schemas.microsoft.com/office/drawing/2014/main" id="{6979698B-2A30-4757-B01F-D0B84976139E}"/>
              </a:ext>
            </a:extLst>
          </p:cNvPr>
          <p:cNvPicPr>
            <a:picLocks noChangeAspect="1"/>
          </p:cNvPicPr>
          <p:nvPr/>
        </p:nvPicPr>
        <p:blipFill rotWithShape="1">
          <a:blip r:embed="rId2">
            <a:extLst>
              <a:ext uri="{28A0092B-C50C-407E-A947-70E740481C1C}">
                <a14:useLocalDpi xmlns:a14="http://schemas.microsoft.com/office/drawing/2010/main" val="0"/>
              </a:ext>
            </a:extLst>
          </a:blip>
          <a:srcRect r="7687" b="2"/>
          <a:stretch/>
        </p:blipFill>
        <p:spPr>
          <a:xfrm>
            <a:off x="633999" y="640081"/>
            <a:ext cx="6909801" cy="5314406"/>
          </a:xfrm>
          <a:prstGeom prst="rect">
            <a:avLst/>
          </a:prstGeom>
        </p:spPr>
      </p:pic>
      <p:cxnSp>
        <p:nvCxnSpPr>
          <p:cNvPr id="18" name="Straight Connector 11">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4B7E784-3DA9-442B-9492-267CB6F8DD1B}"/>
              </a:ext>
            </a:extLst>
          </p:cNvPr>
          <p:cNvSpPr>
            <a:spLocks noGrp="1"/>
          </p:cNvSpPr>
          <p:nvPr>
            <p:ph idx="1"/>
          </p:nvPr>
        </p:nvSpPr>
        <p:spPr>
          <a:xfrm>
            <a:off x="7677614" y="2372465"/>
            <a:ext cx="3995217" cy="3755565"/>
          </a:xfrm>
        </p:spPr>
        <p:txBody>
          <a:bodyPr>
            <a:normAutofit/>
          </a:bodyPr>
          <a:lstStyle/>
          <a:p>
            <a:pPr algn="ctr"/>
            <a:r>
              <a:rPr lang="en-US" sz="2800" dirty="0">
                <a:solidFill>
                  <a:schemeClr val="accent1">
                    <a:lumMod val="75000"/>
                  </a:schemeClr>
                </a:solidFill>
              </a:rPr>
              <a:t>Share you Senior Photos with us! </a:t>
            </a:r>
          </a:p>
          <a:p>
            <a:pPr algn="ctr"/>
            <a:r>
              <a:rPr lang="en-US" sz="2800" dirty="0">
                <a:solidFill>
                  <a:schemeClr val="accent1">
                    <a:lumMod val="75000"/>
                  </a:schemeClr>
                </a:solidFill>
                <a:hlinkClick r:id="rId3"/>
              </a:rPr>
              <a:t>https://www.tinyurl.com/wavagrads</a:t>
            </a:r>
            <a:endParaRPr lang="en-US" sz="2800" dirty="0">
              <a:solidFill>
                <a:schemeClr val="accent1">
                  <a:lumMod val="75000"/>
                </a:schemeClr>
              </a:solidFill>
            </a:endParaRPr>
          </a:p>
          <a:p>
            <a:pPr algn="ctr"/>
            <a:endParaRPr lang="en-US" dirty="0"/>
          </a:p>
        </p:txBody>
      </p:sp>
      <p:sp>
        <p:nvSpPr>
          <p:cNvPr id="19" name="Rectangle 13">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05A50B6E-1756-420B-B4D5-062CA911DD57}"/>
              </a:ext>
            </a:extLst>
          </p:cNvPr>
          <p:cNvSpPr txBox="1"/>
          <p:nvPr/>
        </p:nvSpPr>
        <p:spPr>
          <a:xfrm>
            <a:off x="7892143" y="1080856"/>
            <a:ext cx="3329126" cy="1107996"/>
          </a:xfrm>
          <a:prstGeom prst="rect">
            <a:avLst/>
          </a:prstGeom>
          <a:noFill/>
        </p:spPr>
        <p:txBody>
          <a:bodyPr wrap="square" rtlCol="0">
            <a:spAutoFit/>
          </a:bodyPr>
          <a:lstStyle/>
          <a:p>
            <a:pPr algn="ctr"/>
            <a:r>
              <a:rPr lang="en-US" sz="6600" dirty="0">
                <a:solidFill>
                  <a:schemeClr val="accent1">
                    <a:lumMod val="75000"/>
                  </a:schemeClr>
                </a:solidFill>
              </a:rPr>
              <a:t>Grad Pics</a:t>
            </a:r>
          </a:p>
        </p:txBody>
      </p:sp>
      <p:pic>
        <p:nvPicPr>
          <p:cNvPr id="15" name="Picture 14">
            <a:extLst>
              <a:ext uri="{FF2B5EF4-FFF2-40B4-BE49-F238E27FC236}">
                <a16:creationId xmlns:a16="http://schemas.microsoft.com/office/drawing/2014/main" id="{B64669B0-BF81-408B-A987-19674EBD9E7D}"/>
              </a:ext>
            </a:extLst>
          </p:cNvPr>
          <p:cNvPicPr>
            <a:picLocks noChangeAspect="1"/>
          </p:cNvPicPr>
          <p:nvPr/>
        </p:nvPicPr>
        <p:blipFill>
          <a:blip r:embed="rId4"/>
          <a:stretch>
            <a:fillRect/>
          </a:stretch>
        </p:blipFill>
        <p:spPr>
          <a:xfrm>
            <a:off x="9033861" y="173859"/>
            <a:ext cx="1282724" cy="983298"/>
          </a:xfrm>
          <a:prstGeom prst="rect">
            <a:avLst/>
          </a:prstGeom>
        </p:spPr>
      </p:pic>
    </p:spTree>
    <p:extLst>
      <p:ext uri="{BB962C8B-B14F-4D97-AF65-F5344CB8AC3E}">
        <p14:creationId xmlns:p14="http://schemas.microsoft.com/office/powerpoint/2010/main" val="827481980"/>
      </p:ext>
    </p:extLst>
  </p:cSld>
  <p:clrMapOvr>
    <a:masterClrMapping/>
  </p:clrMapOvr>
</p:sld>
</file>

<file path=ppt/theme/theme1.xml><?xml version="1.0" encoding="utf-8"?>
<a:theme xmlns:a="http://schemas.openxmlformats.org/drawingml/2006/main" name="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1244</TotalTime>
  <Words>760</Words>
  <Application>Microsoft Office PowerPoint</Application>
  <PresentationFormat>Widescreen</PresentationFormat>
  <Paragraphs>67</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Aharoni</vt:lpstr>
      <vt:lpstr>Calibri</vt:lpstr>
      <vt:lpstr>Calibri Light</vt:lpstr>
      <vt:lpstr>Comic Sans MS</vt:lpstr>
      <vt:lpstr>Wingdings</vt:lpstr>
      <vt:lpstr>Retrospect</vt:lpstr>
      <vt:lpstr>Welcome to WAVA Graduation</vt:lpstr>
      <vt:lpstr>Congratulations Graduating Students Class of 2023</vt:lpstr>
      <vt:lpstr>In-person Grad</vt:lpstr>
      <vt:lpstr>Ceremony Save the Date Reminders:</vt:lpstr>
      <vt:lpstr>PowerPoint Presentation</vt:lpstr>
      <vt:lpstr>How Can We  Prepare for the Graduation?</vt:lpstr>
      <vt:lpstr>Grad Gear Info!</vt:lpstr>
      <vt:lpstr>Grad Gear Info!</vt:lpstr>
      <vt:lpstr>PowerPoint Presentation</vt:lpstr>
      <vt:lpstr>Grad Slide Shares</vt:lpstr>
      <vt:lpstr>Grad Slide Sample: </vt:lpstr>
      <vt:lpstr>WAVA Class of 2023 Student: ‘Name’</vt:lpstr>
      <vt:lpstr>What to expect Graduation Week?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WAVA Grad Info Night</dc:title>
  <dc:creator>Chamberlain, Hailey (WAVA Teacher)</dc:creator>
  <cp:lastModifiedBy>Hailey</cp:lastModifiedBy>
  <cp:revision>33</cp:revision>
  <dcterms:created xsi:type="dcterms:W3CDTF">2021-03-22T20:09:26Z</dcterms:created>
  <dcterms:modified xsi:type="dcterms:W3CDTF">2023-01-18T00:44:03Z</dcterms:modified>
</cp:coreProperties>
</file>